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0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8" r:id="rId152"/>
    <p:sldId id="409" r:id="rId153"/>
    <p:sldId id="410" r:id="rId154"/>
    <p:sldId id="411" r:id="rId155"/>
    <p:sldId id="412" r:id="rId156"/>
    <p:sldId id="413" r:id="rId157"/>
    <p:sldId id="414" r:id="rId158"/>
    <p:sldId id="415" r:id="rId159"/>
    <p:sldId id="416" r:id="rId160"/>
    <p:sldId id="417" r:id="rId161"/>
    <p:sldId id="418" r:id="rId162"/>
    <p:sldId id="419" r:id="rId163"/>
    <p:sldId id="420" r:id="rId164"/>
    <p:sldId id="421" r:id="rId165"/>
    <p:sldId id="435" r:id="rId166"/>
    <p:sldId id="422" r:id="rId167"/>
    <p:sldId id="423" r:id="rId168"/>
    <p:sldId id="424" r:id="rId169"/>
    <p:sldId id="425" r:id="rId170"/>
    <p:sldId id="426" r:id="rId171"/>
    <p:sldId id="427" r:id="rId172"/>
    <p:sldId id="429" r:id="rId173"/>
    <p:sldId id="430" r:id="rId174"/>
    <p:sldId id="431" r:id="rId175"/>
    <p:sldId id="432" r:id="rId176"/>
    <p:sldId id="433" r:id="rId177"/>
    <p:sldId id="434" r:id="rId1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66" d="100"/>
          <a:sy n="66" d="100"/>
        </p:scale>
        <p:origin x="-1494" y="-168"/>
      </p:cViewPr>
      <p:guideLst>
        <p:guide orient="horz" pos="2160"/>
        <p:guide pos="2880"/>
      </p:guideLst>
    </p:cSldViewPr>
  </p:slideViewPr>
  <p:outlineViewPr>
    <p:cViewPr>
      <p:scale>
        <a:sx n="33" d="100"/>
        <a:sy n="33" d="100"/>
      </p:scale>
      <p:origin x="42" y="94206"/>
    </p:cViewPr>
  </p:outlineViewPr>
  <p:notesTextViewPr>
    <p:cViewPr>
      <p:scale>
        <a:sx n="1" d="1"/>
        <a:sy n="1" d="1"/>
      </p:scale>
      <p:origin x="0" y="0"/>
    </p:cViewPr>
  </p:notesTextViewPr>
  <p:sorterViewPr>
    <p:cViewPr>
      <p:scale>
        <a:sx n="100" d="100"/>
        <a:sy n="100" d="100"/>
      </p:scale>
      <p:origin x="0" y="16206"/>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042B64-701D-4811-810E-5524823A60A3}" type="datetimeFigureOut">
              <a:rPr lang="en-US" smtClean="0"/>
              <a:pPr/>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42B64-701D-4811-810E-5524823A60A3}" type="datetimeFigureOut">
              <a:rPr lang="en-US" smtClean="0"/>
              <a:pPr/>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42B64-701D-4811-810E-5524823A60A3}" type="datetimeFigureOut">
              <a:rPr lang="en-US" smtClean="0"/>
              <a:pPr/>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42B64-701D-4811-810E-5524823A60A3}" type="datetimeFigureOut">
              <a:rPr lang="en-US" smtClean="0"/>
              <a:pPr/>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042B64-701D-4811-810E-5524823A60A3}" type="datetimeFigureOut">
              <a:rPr lang="en-US" smtClean="0"/>
              <a:pPr/>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042B64-701D-4811-810E-5524823A60A3}" type="datetimeFigureOut">
              <a:rPr lang="en-US" smtClean="0"/>
              <a:pPr/>
              <a:t>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042B64-701D-4811-810E-5524823A60A3}" type="datetimeFigureOut">
              <a:rPr lang="en-US" smtClean="0"/>
              <a:pPr/>
              <a:t>2/16/2015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042B64-701D-4811-810E-5524823A60A3}" type="datetimeFigureOut">
              <a:rPr lang="en-US" smtClean="0"/>
              <a:pPr/>
              <a:t>2/16/2015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42B64-701D-4811-810E-5524823A60A3}" type="datetimeFigureOut">
              <a:rPr lang="en-US" smtClean="0"/>
              <a:pPr/>
              <a:t>2/16/2015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43A21-75AA-4957-82D0-4D71201507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42B64-701D-4811-810E-5524823A60A3}" type="datetimeFigureOut">
              <a:rPr lang="en-US" smtClean="0"/>
              <a:pPr/>
              <a:t>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43A21-75AA-4957-82D0-4D712015079A}"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C042B64-701D-4811-810E-5524823A60A3}" type="datetimeFigureOut">
              <a:rPr lang="en-US" smtClean="0"/>
              <a:pPr/>
              <a:t>2/16/2015</a:t>
            </a:fld>
            <a:endParaRPr lang="en-US"/>
          </a:p>
        </p:txBody>
      </p:sp>
      <p:sp>
        <p:nvSpPr>
          <p:cNvPr id="9" name="Slide Number Placeholder 8"/>
          <p:cNvSpPr>
            <a:spLocks noGrp="1"/>
          </p:cNvSpPr>
          <p:nvPr>
            <p:ph type="sldNum" sz="quarter" idx="11"/>
          </p:nvPr>
        </p:nvSpPr>
        <p:spPr/>
        <p:txBody>
          <a:bodyPr/>
          <a:lstStyle/>
          <a:p>
            <a:fld id="{2C343A21-75AA-4957-82D0-4D712015079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C343A21-75AA-4957-82D0-4D712015079A}"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C042B64-701D-4811-810E-5524823A60A3}" type="datetimeFigureOut">
              <a:rPr lang="en-US" smtClean="0"/>
              <a:pPr/>
              <a:t>2/16/2015</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Analogy of the Day</a:t>
            </a:r>
            <a:endParaRPr lang="en-US" dirty="0"/>
          </a:p>
        </p:txBody>
      </p:sp>
      <p:sp>
        <p:nvSpPr>
          <p:cNvPr id="3" name="Subtitle 2"/>
          <p:cNvSpPr>
            <a:spLocks noGrp="1"/>
          </p:cNvSpPr>
          <p:nvPr>
            <p:ph type="subTitle" idx="1"/>
          </p:nvPr>
        </p:nvSpPr>
        <p:spPr/>
        <p:txBody>
          <a:bodyPr/>
          <a:lstStyle/>
          <a:p>
            <a:r>
              <a:rPr lang="en-US" dirty="0" smtClean="0"/>
              <a:t>First one to get it, stand up</a:t>
            </a:r>
            <a:endParaRPr lang="en-US" dirty="0"/>
          </a:p>
        </p:txBody>
      </p:sp>
    </p:spTree>
    <p:extLst>
      <p:ext uri="{BB962C8B-B14F-4D97-AF65-F5344CB8AC3E}">
        <p14:creationId xmlns="" xmlns:p14="http://schemas.microsoft.com/office/powerpoint/2010/main" val="1371367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a:t>
            </a:r>
            <a:endParaRPr lang="en-US" dirty="0"/>
          </a:p>
        </p:txBody>
      </p:sp>
      <p:sp>
        <p:nvSpPr>
          <p:cNvPr id="3" name="Content Placeholder 2"/>
          <p:cNvSpPr>
            <a:spLocks noGrp="1"/>
          </p:cNvSpPr>
          <p:nvPr>
            <p:ph idx="1"/>
          </p:nvPr>
        </p:nvSpPr>
        <p:spPr/>
        <p:txBody>
          <a:bodyPr/>
          <a:lstStyle/>
          <a:p>
            <a:pPr marL="114300" indent="0">
              <a:buNone/>
            </a:pPr>
            <a:r>
              <a:rPr lang="en-US" sz="2400" b="1" dirty="0" smtClean="0"/>
              <a:t>Field: Fallow:: ________________</a:t>
            </a:r>
            <a:endParaRPr lang="en-US" sz="2400" b="1" dirty="0"/>
          </a:p>
          <a:p>
            <a:pPr marL="114300" indent="0">
              <a:buNone/>
            </a:pPr>
            <a:endParaRPr lang="en-US" sz="2400" b="1" dirty="0"/>
          </a:p>
          <a:p>
            <a:pPr marL="857250" indent="-742950">
              <a:buAutoNum type="alphaLcParenR"/>
            </a:pPr>
            <a:r>
              <a:rPr lang="en-US" sz="2400" b="1" dirty="0" err="1" smtClean="0"/>
              <a:t>Hiker:Laden</a:t>
            </a:r>
            <a:endParaRPr lang="en-US" sz="2400" b="1" dirty="0"/>
          </a:p>
          <a:p>
            <a:pPr marL="857250" indent="-742950">
              <a:buAutoNum type="alphaLcParenR"/>
            </a:pPr>
            <a:r>
              <a:rPr lang="en-US" sz="2400" b="1" dirty="0" err="1" smtClean="0"/>
              <a:t>Ditch:Deep</a:t>
            </a:r>
            <a:endParaRPr lang="en-US" sz="2400" b="1" dirty="0" smtClean="0"/>
          </a:p>
          <a:p>
            <a:pPr marL="857250" indent="-742950">
              <a:buAutoNum type="alphaLcParenR"/>
            </a:pPr>
            <a:r>
              <a:rPr lang="en-US" sz="2400" b="1" dirty="0" err="1" smtClean="0"/>
              <a:t>Factory:Idle</a:t>
            </a:r>
            <a:endParaRPr lang="en-US" sz="2400" b="1" dirty="0" smtClean="0"/>
          </a:p>
          <a:p>
            <a:pPr marL="857250" indent="-742950">
              <a:buAutoNum type="alphaLcParenR"/>
            </a:pPr>
            <a:r>
              <a:rPr lang="en-US" sz="2400" b="1" dirty="0" err="1" smtClean="0"/>
              <a:t>Celler:Dark</a:t>
            </a:r>
            <a:endParaRPr lang="en-US" sz="2400" b="1" dirty="0" smtClean="0"/>
          </a:p>
          <a:p>
            <a:pPr marL="857250" indent="-742950">
              <a:buAutoNum type="alphaLcParenR"/>
            </a:pPr>
            <a:r>
              <a:rPr lang="en-US" sz="2400" b="1" dirty="0" err="1" smtClean="0"/>
              <a:t>Squabble:Angry</a:t>
            </a:r>
            <a:endParaRPr lang="en-US" sz="2400" b="1" dirty="0" smtClean="0"/>
          </a:p>
          <a:p>
            <a:pPr marL="857250" indent="-742950">
              <a:buAutoNum type="alphaLcParenR"/>
            </a:pPr>
            <a:endParaRPr lang="en-US" sz="2400" b="1" dirty="0"/>
          </a:p>
          <a:p>
            <a:pPr marL="114300" indent="0">
              <a:buNone/>
            </a:pPr>
            <a:r>
              <a:rPr lang="en-US" dirty="0" smtClean="0">
                <a:solidFill>
                  <a:schemeClr val="bg1"/>
                </a:solidFill>
              </a:rPr>
              <a:t>C—Function</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76779065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98</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LISTEN </a:t>
            </a:r>
            <a:r>
              <a:rPr lang="en-US" dirty="0"/>
              <a:t>: EAVESDROP </a:t>
            </a:r>
            <a:r>
              <a:rPr lang="en-US" dirty="0" smtClean="0"/>
              <a:t>:: __________ </a:t>
            </a:r>
            <a:r>
              <a:rPr lang="en-US" dirty="0"/>
              <a:t>: __________</a:t>
            </a:r>
          </a:p>
          <a:p>
            <a:pPr marL="114300" indent="0">
              <a:buNone/>
            </a:pPr>
            <a:r>
              <a:rPr lang="en-US" dirty="0" smtClean="0"/>
              <a:t>  </a:t>
            </a:r>
            <a:endParaRPr lang="en-US" dirty="0"/>
          </a:p>
          <a:p>
            <a:pPr marL="114300" indent="0">
              <a:buNone/>
            </a:pPr>
            <a:r>
              <a:rPr lang="en-US" dirty="0"/>
              <a:t>1</a:t>
            </a:r>
            <a:r>
              <a:rPr lang="en-US" dirty="0" smtClean="0"/>
              <a:t>) </a:t>
            </a:r>
            <a:r>
              <a:rPr lang="en-US" dirty="0"/>
              <a:t>grin : smile </a:t>
            </a:r>
          </a:p>
          <a:p>
            <a:pPr marL="114300" indent="0">
              <a:buNone/>
            </a:pPr>
            <a:r>
              <a:rPr lang="en-US" dirty="0"/>
              <a:t>2</a:t>
            </a:r>
            <a:r>
              <a:rPr lang="en-US" dirty="0" smtClean="0"/>
              <a:t>) </a:t>
            </a:r>
            <a:r>
              <a:rPr lang="en-US" dirty="0"/>
              <a:t>donate : relinquish </a:t>
            </a:r>
          </a:p>
          <a:p>
            <a:pPr marL="114300" indent="0">
              <a:buNone/>
            </a:pPr>
            <a:r>
              <a:rPr lang="en-US" dirty="0" smtClean="0"/>
              <a:t>3) </a:t>
            </a:r>
            <a:r>
              <a:rPr lang="en-US" dirty="0"/>
              <a:t>assume : conclude </a:t>
            </a:r>
          </a:p>
          <a:p>
            <a:pPr marL="114300" indent="0">
              <a:buNone/>
            </a:pPr>
            <a:r>
              <a:rPr lang="en-US" dirty="0"/>
              <a:t>4</a:t>
            </a:r>
            <a:r>
              <a:rPr lang="en-US" dirty="0" smtClean="0"/>
              <a:t>) </a:t>
            </a:r>
            <a:r>
              <a:rPr lang="en-US" dirty="0"/>
              <a:t>prognosticate : guess </a:t>
            </a:r>
          </a:p>
          <a:p>
            <a:pPr marL="114300" indent="0">
              <a:buNone/>
            </a:pPr>
            <a:r>
              <a:rPr lang="en-US" dirty="0"/>
              <a:t>5</a:t>
            </a:r>
            <a:r>
              <a:rPr lang="en-US" dirty="0" smtClean="0"/>
              <a:t>) </a:t>
            </a:r>
            <a:r>
              <a:rPr lang="en-US" dirty="0"/>
              <a:t>move : sneak </a:t>
            </a:r>
          </a:p>
          <a:p>
            <a:endParaRPr lang="en-US" dirty="0"/>
          </a:p>
          <a:p>
            <a:pPr marL="114300" indent="0">
              <a:buNone/>
            </a:pPr>
            <a:r>
              <a:rPr lang="en-US" dirty="0" smtClean="0">
                <a:solidFill>
                  <a:schemeClr val="bg1"/>
                </a:solidFill>
              </a:rPr>
              <a:t>5—Part to whole</a:t>
            </a:r>
          </a:p>
          <a:p>
            <a:pPr marL="114300" indent="0">
              <a:buNone/>
            </a:pPr>
            <a:r>
              <a:rPr lang="en-US" dirty="0">
                <a:solidFill>
                  <a:schemeClr val="bg1"/>
                </a:solidFill>
              </a:rPr>
              <a:t>To </a:t>
            </a:r>
            <a:r>
              <a:rPr lang="en-US" i="1" dirty="0">
                <a:solidFill>
                  <a:schemeClr val="bg1"/>
                </a:solidFill>
              </a:rPr>
              <a:t>listen </a:t>
            </a:r>
            <a:r>
              <a:rPr lang="en-US" dirty="0">
                <a:solidFill>
                  <a:schemeClr val="bg1"/>
                </a:solidFill>
              </a:rPr>
              <a:t>stealthily is to </a:t>
            </a:r>
            <a:r>
              <a:rPr lang="en-US" i="1" dirty="0">
                <a:solidFill>
                  <a:schemeClr val="bg1"/>
                </a:solidFill>
              </a:rPr>
              <a:t>eavesdrop</a:t>
            </a:r>
            <a:r>
              <a:rPr lang="en-US" dirty="0">
                <a:solidFill>
                  <a:schemeClr val="bg1"/>
                </a:solidFill>
              </a:rPr>
              <a:t>. To </a:t>
            </a:r>
            <a:r>
              <a:rPr lang="en-US" i="1" dirty="0">
                <a:solidFill>
                  <a:schemeClr val="bg1"/>
                </a:solidFill>
              </a:rPr>
              <a:t>move </a:t>
            </a:r>
            <a:r>
              <a:rPr lang="en-US" dirty="0">
                <a:solidFill>
                  <a:schemeClr val="bg1"/>
                </a:solidFill>
              </a:rPr>
              <a:t>stealthily is to </a:t>
            </a:r>
            <a:r>
              <a:rPr lang="en-US" i="1" dirty="0">
                <a:solidFill>
                  <a:schemeClr val="bg1"/>
                </a:solidFill>
              </a:rPr>
              <a:t>sneak </a:t>
            </a:r>
            <a:endParaRPr lang="en-US" dirty="0">
              <a:solidFill>
                <a:schemeClr val="bg1"/>
              </a:solidFill>
            </a:endParaRPr>
          </a:p>
          <a:p>
            <a:endParaRPr lang="en-US" dirty="0"/>
          </a:p>
        </p:txBody>
      </p:sp>
    </p:spTree>
    <p:extLst>
      <p:ext uri="{BB962C8B-B14F-4D97-AF65-F5344CB8AC3E}">
        <p14:creationId xmlns="" xmlns:p14="http://schemas.microsoft.com/office/powerpoint/2010/main" val="41288023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99</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smtClean="0"/>
              <a:t>GLUTTON </a:t>
            </a:r>
            <a:r>
              <a:rPr lang="en-US" dirty="0"/>
              <a:t>: MODERATION </a:t>
            </a:r>
            <a:r>
              <a:rPr lang="en-US" dirty="0" smtClean="0"/>
              <a:t>:: __________ : __________</a:t>
            </a:r>
            <a:endParaRPr lang="en-US" dirty="0"/>
          </a:p>
          <a:p>
            <a:pPr marL="114300" indent="0">
              <a:buNone/>
            </a:pPr>
            <a:r>
              <a:rPr lang="en-US" dirty="0" smtClean="0"/>
              <a:t>  </a:t>
            </a:r>
            <a:endParaRPr lang="en-US" dirty="0"/>
          </a:p>
          <a:p>
            <a:pPr marL="114300" indent="0">
              <a:buNone/>
            </a:pPr>
            <a:r>
              <a:rPr lang="en-US" dirty="0"/>
              <a:t>1</a:t>
            </a:r>
            <a:r>
              <a:rPr lang="en-US" dirty="0" smtClean="0"/>
              <a:t>) </a:t>
            </a:r>
            <a:r>
              <a:rPr lang="en-US" dirty="0"/>
              <a:t>braggart : humility </a:t>
            </a:r>
          </a:p>
          <a:p>
            <a:pPr marL="114300" indent="0">
              <a:buNone/>
            </a:pPr>
            <a:r>
              <a:rPr lang="en-US" dirty="0"/>
              <a:t>2</a:t>
            </a:r>
            <a:r>
              <a:rPr lang="en-US" dirty="0" smtClean="0"/>
              <a:t>) </a:t>
            </a:r>
            <a:r>
              <a:rPr lang="en-US" dirty="0"/>
              <a:t>professor : knowledge </a:t>
            </a:r>
          </a:p>
          <a:p>
            <a:pPr marL="114300" indent="0">
              <a:buNone/>
            </a:pPr>
            <a:r>
              <a:rPr lang="en-US" dirty="0"/>
              <a:t>3</a:t>
            </a:r>
            <a:r>
              <a:rPr lang="en-US" dirty="0" smtClean="0"/>
              <a:t>) </a:t>
            </a:r>
            <a:r>
              <a:rPr lang="en-US" dirty="0"/>
              <a:t>sage : wisdom </a:t>
            </a:r>
          </a:p>
          <a:p>
            <a:pPr marL="114300" indent="0">
              <a:buNone/>
            </a:pPr>
            <a:r>
              <a:rPr lang="en-US" dirty="0"/>
              <a:t>4</a:t>
            </a:r>
            <a:r>
              <a:rPr lang="en-US" dirty="0" smtClean="0"/>
              <a:t>) </a:t>
            </a:r>
            <a:r>
              <a:rPr lang="en-US" dirty="0"/>
              <a:t>lawyer : prudence </a:t>
            </a:r>
            <a:endParaRPr lang="en-US" dirty="0" smtClean="0"/>
          </a:p>
          <a:p>
            <a:pPr marL="114300" indent="0">
              <a:buNone/>
            </a:pPr>
            <a:r>
              <a:rPr lang="en-US" dirty="0"/>
              <a:t>5</a:t>
            </a:r>
            <a:r>
              <a:rPr lang="en-US" dirty="0" smtClean="0"/>
              <a:t>) </a:t>
            </a:r>
            <a:r>
              <a:rPr lang="en-US" dirty="0"/>
              <a:t>caretaker : affection </a:t>
            </a:r>
          </a:p>
          <a:p>
            <a:endParaRPr lang="en-US" dirty="0"/>
          </a:p>
          <a:p>
            <a:pPr marL="114300" indent="0">
              <a:buNone/>
            </a:pPr>
            <a:r>
              <a:rPr lang="en-US" dirty="0" smtClean="0">
                <a:solidFill>
                  <a:schemeClr val="bg1"/>
                </a:solidFill>
              </a:rPr>
              <a:t>1—Definition (Antonym)</a:t>
            </a:r>
            <a:endParaRPr lang="en-US" dirty="0">
              <a:solidFill>
                <a:schemeClr val="bg1"/>
              </a:solidFill>
            </a:endParaRPr>
          </a:p>
          <a:p>
            <a:pPr marL="114300" indent="0">
              <a:buNone/>
            </a:pPr>
            <a:r>
              <a:rPr lang="en-US" dirty="0">
                <a:solidFill>
                  <a:schemeClr val="bg1"/>
                </a:solidFill>
              </a:rPr>
              <a:t>A </a:t>
            </a:r>
            <a:r>
              <a:rPr lang="en-US" i="1" dirty="0">
                <a:solidFill>
                  <a:schemeClr val="bg1"/>
                </a:solidFill>
              </a:rPr>
              <a:t>glutton </a:t>
            </a:r>
            <a:r>
              <a:rPr lang="en-US" dirty="0">
                <a:solidFill>
                  <a:schemeClr val="bg1"/>
                </a:solidFill>
              </a:rPr>
              <a:t>is a person who eats greedily or voraciously. </a:t>
            </a:r>
            <a:r>
              <a:rPr lang="en-US" i="1" dirty="0">
                <a:solidFill>
                  <a:schemeClr val="bg1"/>
                </a:solidFill>
              </a:rPr>
              <a:t>Moderation </a:t>
            </a:r>
            <a:r>
              <a:rPr lang="en-US" dirty="0">
                <a:solidFill>
                  <a:schemeClr val="bg1"/>
                </a:solidFill>
              </a:rPr>
              <a:t>is the quality of prudently avoiding extremes. Thus, someone who is a glutton lacks moderation</a:t>
            </a:r>
            <a:r>
              <a:rPr lang="en-US" i="1" dirty="0">
                <a:solidFill>
                  <a:schemeClr val="bg1"/>
                </a:solidFill>
              </a:rPr>
              <a:t>. </a:t>
            </a:r>
            <a:r>
              <a:rPr lang="en-US" dirty="0">
                <a:solidFill>
                  <a:schemeClr val="bg1"/>
                </a:solidFill>
              </a:rPr>
              <a:t>A </a:t>
            </a:r>
            <a:r>
              <a:rPr lang="en-US" i="1" dirty="0">
                <a:solidFill>
                  <a:schemeClr val="bg1"/>
                </a:solidFill>
              </a:rPr>
              <a:t>braggart </a:t>
            </a:r>
            <a:r>
              <a:rPr lang="en-US" dirty="0">
                <a:solidFill>
                  <a:schemeClr val="bg1"/>
                </a:solidFill>
              </a:rPr>
              <a:t>is someone who brags. </a:t>
            </a:r>
            <a:r>
              <a:rPr lang="en-US" i="1" dirty="0">
                <a:solidFill>
                  <a:schemeClr val="bg1"/>
                </a:solidFill>
              </a:rPr>
              <a:t>Humility </a:t>
            </a:r>
            <a:r>
              <a:rPr lang="en-US" dirty="0">
                <a:solidFill>
                  <a:schemeClr val="bg1"/>
                </a:solidFill>
              </a:rPr>
              <a:t>is the quality of being humble or modest. Thus, someone who is a braggart lacks humility. </a:t>
            </a:r>
          </a:p>
        </p:txBody>
      </p:sp>
    </p:spTree>
    <p:extLst>
      <p:ext uri="{BB962C8B-B14F-4D97-AF65-F5344CB8AC3E}">
        <p14:creationId xmlns="" xmlns:p14="http://schemas.microsoft.com/office/powerpoint/2010/main" val="331443911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100</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smtClean="0"/>
              <a:t>WINERY is to MERLOT as  __________ is to _________ is to: </a:t>
            </a:r>
          </a:p>
          <a:p>
            <a:pPr marL="114300" indent="0">
              <a:buNone/>
            </a:pPr>
            <a:endParaRPr lang="en-US" dirty="0" smtClean="0"/>
          </a:p>
          <a:p>
            <a:pPr marL="114300" indent="0">
              <a:buNone/>
            </a:pPr>
            <a:r>
              <a:rPr lang="en-US" dirty="0" smtClean="0"/>
              <a:t>1) supermarket : espresso </a:t>
            </a:r>
          </a:p>
          <a:p>
            <a:pPr marL="114300" indent="0">
              <a:buNone/>
            </a:pPr>
            <a:r>
              <a:rPr lang="en-US" dirty="0" smtClean="0"/>
              <a:t>2) </a:t>
            </a:r>
            <a:r>
              <a:rPr lang="en-US" dirty="0"/>
              <a:t>marathon : water </a:t>
            </a:r>
          </a:p>
          <a:p>
            <a:pPr marL="114300" indent="0">
              <a:buNone/>
            </a:pPr>
            <a:r>
              <a:rPr lang="en-US" dirty="0" smtClean="0"/>
              <a:t>3) </a:t>
            </a:r>
            <a:r>
              <a:rPr lang="en-US" dirty="0"/>
              <a:t>café : whiskey </a:t>
            </a:r>
          </a:p>
          <a:p>
            <a:pPr marL="114300" indent="0">
              <a:buNone/>
            </a:pPr>
            <a:r>
              <a:rPr lang="en-US" dirty="0"/>
              <a:t>4</a:t>
            </a:r>
            <a:r>
              <a:rPr lang="en-US" dirty="0" smtClean="0"/>
              <a:t>) </a:t>
            </a:r>
            <a:r>
              <a:rPr lang="en-US" dirty="0"/>
              <a:t>brewery : beer </a:t>
            </a:r>
          </a:p>
          <a:p>
            <a:pPr marL="114300" indent="0">
              <a:buNone/>
            </a:pPr>
            <a:r>
              <a:rPr lang="en-US" dirty="0"/>
              <a:t>5</a:t>
            </a:r>
            <a:r>
              <a:rPr lang="en-US" dirty="0" smtClean="0"/>
              <a:t>) </a:t>
            </a:r>
            <a:r>
              <a:rPr lang="en-US" dirty="0"/>
              <a:t>grove : applesauce </a:t>
            </a:r>
          </a:p>
          <a:p>
            <a:endParaRPr lang="en-US" dirty="0"/>
          </a:p>
          <a:p>
            <a:pPr marL="114300" indent="0">
              <a:buNone/>
            </a:pPr>
            <a:r>
              <a:rPr lang="en-US" dirty="0" smtClean="0">
                <a:solidFill>
                  <a:schemeClr val="bg1"/>
                </a:solidFill>
              </a:rPr>
              <a:t>4—Function</a:t>
            </a:r>
          </a:p>
          <a:p>
            <a:pPr marL="114300" indent="0">
              <a:buNone/>
            </a:pPr>
            <a:endParaRPr lang="en-US" dirty="0">
              <a:solidFill>
                <a:schemeClr val="bg1"/>
              </a:solidFill>
            </a:endParaRPr>
          </a:p>
          <a:p>
            <a:r>
              <a:rPr lang="en-US" dirty="0">
                <a:solidFill>
                  <a:schemeClr val="bg1"/>
                </a:solidFill>
              </a:rPr>
              <a:t>A </a:t>
            </a:r>
            <a:r>
              <a:rPr lang="en-US" i="1" dirty="0">
                <a:solidFill>
                  <a:schemeClr val="bg1"/>
                </a:solidFill>
              </a:rPr>
              <a:t>winery </a:t>
            </a:r>
            <a:r>
              <a:rPr lang="en-US" dirty="0">
                <a:solidFill>
                  <a:schemeClr val="bg1"/>
                </a:solidFill>
              </a:rPr>
              <a:t>is a place that produces wine. </a:t>
            </a:r>
            <a:r>
              <a:rPr lang="en-US" i="1" dirty="0">
                <a:solidFill>
                  <a:schemeClr val="bg1"/>
                </a:solidFill>
              </a:rPr>
              <a:t>Merlot </a:t>
            </a:r>
            <a:r>
              <a:rPr lang="en-US" dirty="0">
                <a:solidFill>
                  <a:schemeClr val="bg1"/>
                </a:solidFill>
              </a:rPr>
              <a:t>is a type of wine. Thus, the function of a winery is to produce merlot. A </a:t>
            </a:r>
            <a:r>
              <a:rPr lang="en-US" i="1" dirty="0">
                <a:solidFill>
                  <a:schemeClr val="bg1"/>
                </a:solidFill>
              </a:rPr>
              <a:t>brewery </a:t>
            </a:r>
            <a:r>
              <a:rPr lang="en-US" dirty="0">
                <a:solidFill>
                  <a:schemeClr val="bg1"/>
                </a:solidFill>
              </a:rPr>
              <a:t>is a place the produces liquors such as </a:t>
            </a:r>
            <a:r>
              <a:rPr lang="en-US" i="1" dirty="0">
                <a:solidFill>
                  <a:schemeClr val="bg1"/>
                </a:solidFill>
              </a:rPr>
              <a:t>beer</a:t>
            </a:r>
            <a:r>
              <a:rPr lang="en-US" dirty="0">
                <a:solidFill>
                  <a:schemeClr val="bg1"/>
                </a:solidFill>
              </a:rPr>
              <a:t>. Thus, the function of a brewery is to produce beer. </a:t>
            </a:r>
          </a:p>
        </p:txBody>
      </p:sp>
    </p:spTree>
    <p:extLst>
      <p:ext uri="{BB962C8B-B14F-4D97-AF65-F5344CB8AC3E}">
        <p14:creationId xmlns="" xmlns:p14="http://schemas.microsoft.com/office/powerpoint/2010/main" val="263320605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101</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HIDDEN </a:t>
            </a:r>
            <a:r>
              <a:rPr lang="en-US" dirty="0"/>
              <a:t>: COVERT </a:t>
            </a:r>
            <a:r>
              <a:rPr lang="en-US" dirty="0" smtClean="0"/>
              <a:t>:: __________ : __________</a:t>
            </a:r>
            <a:endParaRPr lang="en-US" dirty="0"/>
          </a:p>
          <a:p>
            <a:pPr marL="114300" indent="0">
              <a:buNone/>
            </a:pPr>
            <a:r>
              <a:rPr lang="en-US" dirty="0" smtClean="0"/>
              <a:t>  </a:t>
            </a:r>
            <a:endParaRPr lang="en-US" dirty="0"/>
          </a:p>
          <a:p>
            <a:pPr marL="114300" indent="0">
              <a:buNone/>
            </a:pPr>
            <a:r>
              <a:rPr lang="en-US" dirty="0"/>
              <a:t>1</a:t>
            </a:r>
            <a:r>
              <a:rPr lang="en-US" dirty="0" smtClean="0"/>
              <a:t>) </a:t>
            </a:r>
            <a:r>
              <a:rPr lang="en-US" dirty="0"/>
              <a:t>diverse : ordinary </a:t>
            </a:r>
          </a:p>
          <a:p>
            <a:pPr marL="114300" indent="0">
              <a:buNone/>
            </a:pPr>
            <a:r>
              <a:rPr lang="en-US" dirty="0" smtClean="0"/>
              <a:t>2) </a:t>
            </a:r>
            <a:r>
              <a:rPr lang="en-US" dirty="0"/>
              <a:t>angry : judgmental </a:t>
            </a:r>
          </a:p>
          <a:p>
            <a:pPr marL="114300" indent="0">
              <a:buNone/>
            </a:pPr>
            <a:r>
              <a:rPr lang="en-US" dirty="0" smtClean="0"/>
              <a:t>3)  </a:t>
            </a:r>
            <a:r>
              <a:rPr lang="en-US" dirty="0"/>
              <a:t>feminine : ladylike </a:t>
            </a:r>
          </a:p>
          <a:p>
            <a:pPr marL="114300" indent="0">
              <a:buNone/>
            </a:pPr>
            <a:r>
              <a:rPr lang="en-US" dirty="0"/>
              <a:t>4</a:t>
            </a:r>
            <a:r>
              <a:rPr lang="en-US" dirty="0" smtClean="0"/>
              <a:t>) </a:t>
            </a:r>
            <a:r>
              <a:rPr lang="en-US" dirty="0"/>
              <a:t>hardworking : dull </a:t>
            </a:r>
          </a:p>
          <a:p>
            <a:pPr marL="114300" indent="0">
              <a:buNone/>
            </a:pPr>
            <a:r>
              <a:rPr lang="en-US" dirty="0"/>
              <a:t>5</a:t>
            </a:r>
            <a:r>
              <a:rPr lang="en-US" dirty="0" smtClean="0"/>
              <a:t>) </a:t>
            </a:r>
            <a:r>
              <a:rPr lang="en-US" dirty="0"/>
              <a:t>prohibited : allowed </a:t>
            </a:r>
          </a:p>
          <a:p>
            <a:endParaRPr lang="en-US" dirty="0"/>
          </a:p>
          <a:p>
            <a:pPr marL="114300" indent="0">
              <a:buNone/>
            </a:pPr>
            <a:r>
              <a:rPr lang="en-US" dirty="0" smtClean="0">
                <a:solidFill>
                  <a:schemeClr val="bg1"/>
                </a:solidFill>
              </a:rPr>
              <a:t>3—Definition (Synonyms) </a:t>
            </a:r>
          </a:p>
          <a:p>
            <a:pPr marL="114300" indent="0">
              <a:buNone/>
            </a:pPr>
            <a:r>
              <a:rPr lang="en-US" i="1" dirty="0">
                <a:solidFill>
                  <a:schemeClr val="bg1"/>
                </a:solidFill>
              </a:rPr>
              <a:t>Hidden </a:t>
            </a:r>
            <a:r>
              <a:rPr lang="en-US" dirty="0">
                <a:solidFill>
                  <a:schemeClr val="bg1"/>
                </a:solidFill>
              </a:rPr>
              <a:t>is synonymous with </a:t>
            </a:r>
            <a:r>
              <a:rPr lang="en-US" i="1" dirty="0">
                <a:solidFill>
                  <a:schemeClr val="bg1"/>
                </a:solidFill>
              </a:rPr>
              <a:t>covert. Feminine </a:t>
            </a:r>
            <a:r>
              <a:rPr lang="en-US" dirty="0">
                <a:solidFill>
                  <a:schemeClr val="bg1"/>
                </a:solidFill>
              </a:rPr>
              <a:t>is synonymous with </a:t>
            </a:r>
            <a:r>
              <a:rPr lang="en-US" i="1" dirty="0">
                <a:solidFill>
                  <a:schemeClr val="bg1"/>
                </a:solidFill>
              </a:rPr>
              <a:t>ladylike</a:t>
            </a:r>
            <a:r>
              <a:rPr lang="en-US" dirty="0">
                <a:solidFill>
                  <a:schemeClr val="bg1"/>
                </a:solidFill>
              </a:rPr>
              <a:t>. </a:t>
            </a:r>
          </a:p>
        </p:txBody>
      </p:sp>
    </p:spTree>
    <p:extLst>
      <p:ext uri="{BB962C8B-B14F-4D97-AF65-F5344CB8AC3E}">
        <p14:creationId xmlns="" xmlns:p14="http://schemas.microsoft.com/office/powerpoint/2010/main" val="395846845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102</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CAT </a:t>
            </a:r>
            <a:r>
              <a:rPr lang="en-US" dirty="0"/>
              <a:t>: </a:t>
            </a:r>
            <a:r>
              <a:rPr lang="en-US" dirty="0" smtClean="0"/>
              <a:t>SHED :: __________ : _________ </a:t>
            </a:r>
            <a:endParaRPr lang="en-US" dirty="0"/>
          </a:p>
          <a:p>
            <a:pPr marL="114300" indent="0">
              <a:buNone/>
            </a:pPr>
            <a:endParaRPr lang="en-US" dirty="0"/>
          </a:p>
          <a:p>
            <a:pPr marL="114300" indent="0">
              <a:buNone/>
            </a:pPr>
            <a:r>
              <a:rPr lang="en-US" dirty="0"/>
              <a:t>1</a:t>
            </a:r>
            <a:r>
              <a:rPr lang="en-US" dirty="0" smtClean="0"/>
              <a:t>) </a:t>
            </a:r>
            <a:r>
              <a:rPr lang="en-US" dirty="0"/>
              <a:t>bird : molt </a:t>
            </a:r>
          </a:p>
          <a:p>
            <a:pPr marL="114300" indent="0">
              <a:buNone/>
            </a:pPr>
            <a:r>
              <a:rPr lang="en-US" dirty="0"/>
              <a:t>2</a:t>
            </a:r>
            <a:r>
              <a:rPr lang="en-US" dirty="0" smtClean="0"/>
              <a:t>) </a:t>
            </a:r>
            <a:r>
              <a:rPr lang="en-US" dirty="0"/>
              <a:t>elephant : hunt </a:t>
            </a:r>
          </a:p>
          <a:p>
            <a:pPr marL="114300" indent="0">
              <a:buNone/>
            </a:pPr>
            <a:r>
              <a:rPr lang="en-US" dirty="0"/>
              <a:t>3</a:t>
            </a:r>
            <a:r>
              <a:rPr lang="en-US" dirty="0" smtClean="0"/>
              <a:t>) </a:t>
            </a:r>
            <a:r>
              <a:rPr lang="en-US" dirty="0"/>
              <a:t>dog : fetch </a:t>
            </a:r>
          </a:p>
          <a:p>
            <a:pPr marL="114300" indent="0">
              <a:buNone/>
            </a:pPr>
            <a:r>
              <a:rPr lang="en-US" dirty="0"/>
              <a:t>4</a:t>
            </a:r>
            <a:r>
              <a:rPr lang="en-US" dirty="0" smtClean="0"/>
              <a:t>) </a:t>
            </a:r>
            <a:r>
              <a:rPr lang="en-US" dirty="0"/>
              <a:t>ferret : burrow </a:t>
            </a:r>
          </a:p>
          <a:p>
            <a:pPr marL="114300" indent="0">
              <a:buNone/>
            </a:pPr>
            <a:r>
              <a:rPr lang="en-US" dirty="0"/>
              <a:t>5</a:t>
            </a:r>
            <a:r>
              <a:rPr lang="en-US" dirty="0" smtClean="0"/>
              <a:t>) </a:t>
            </a:r>
            <a:r>
              <a:rPr lang="en-US" dirty="0"/>
              <a:t>human : tattoo </a:t>
            </a:r>
          </a:p>
          <a:p>
            <a:endParaRPr lang="en-US" dirty="0"/>
          </a:p>
          <a:p>
            <a:pPr marL="114300" indent="0">
              <a:buNone/>
            </a:pPr>
            <a:r>
              <a:rPr lang="en-US" dirty="0" smtClean="0">
                <a:solidFill>
                  <a:schemeClr val="bg1"/>
                </a:solidFill>
              </a:rPr>
              <a:t>1—Characteristic</a:t>
            </a:r>
          </a:p>
          <a:p>
            <a:pPr marL="114300" indent="0">
              <a:buNone/>
            </a:pPr>
            <a:r>
              <a:rPr lang="en-US" dirty="0">
                <a:solidFill>
                  <a:schemeClr val="bg1"/>
                </a:solidFill>
              </a:rPr>
              <a:t>A </a:t>
            </a:r>
            <a:r>
              <a:rPr lang="en-US" i="1" dirty="0">
                <a:solidFill>
                  <a:schemeClr val="bg1"/>
                </a:solidFill>
              </a:rPr>
              <a:t>cat </a:t>
            </a:r>
            <a:r>
              <a:rPr lang="en-US" dirty="0">
                <a:solidFill>
                  <a:schemeClr val="bg1"/>
                </a:solidFill>
              </a:rPr>
              <a:t>may </a:t>
            </a:r>
            <a:r>
              <a:rPr lang="en-US" i="1" dirty="0">
                <a:solidFill>
                  <a:schemeClr val="bg1"/>
                </a:solidFill>
              </a:rPr>
              <a:t>shed </a:t>
            </a:r>
            <a:r>
              <a:rPr lang="en-US" dirty="0">
                <a:solidFill>
                  <a:schemeClr val="bg1"/>
                </a:solidFill>
              </a:rPr>
              <a:t>to remove its outer covering, which is fur. A </a:t>
            </a:r>
            <a:r>
              <a:rPr lang="en-US" i="1" dirty="0">
                <a:solidFill>
                  <a:schemeClr val="bg1"/>
                </a:solidFill>
              </a:rPr>
              <a:t>bird </a:t>
            </a:r>
            <a:r>
              <a:rPr lang="en-US" dirty="0">
                <a:solidFill>
                  <a:schemeClr val="bg1"/>
                </a:solidFill>
              </a:rPr>
              <a:t>may </a:t>
            </a:r>
            <a:r>
              <a:rPr lang="en-US" i="1" dirty="0">
                <a:solidFill>
                  <a:schemeClr val="bg1"/>
                </a:solidFill>
              </a:rPr>
              <a:t>molt </a:t>
            </a:r>
            <a:r>
              <a:rPr lang="en-US" dirty="0">
                <a:solidFill>
                  <a:schemeClr val="bg1"/>
                </a:solidFill>
              </a:rPr>
              <a:t>to remove its outer covering, which is made up of feathers. </a:t>
            </a:r>
          </a:p>
          <a:p>
            <a:pPr marL="114300" indent="0">
              <a:buNone/>
            </a:pPr>
            <a:endParaRPr lang="en-US" dirty="0"/>
          </a:p>
        </p:txBody>
      </p:sp>
    </p:spTree>
    <p:extLst>
      <p:ext uri="{BB962C8B-B14F-4D97-AF65-F5344CB8AC3E}">
        <p14:creationId xmlns="" xmlns:p14="http://schemas.microsoft.com/office/powerpoint/2010/main" val="351008308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103</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BLUFF </a:t>
            </a:r>
            <a:r>
              <a:rPr lang="en-US" dirty="0"/>
              <a:t>: </a:t>
            </a:r>
            <a:r>
              <a:rPr lang="en-US" dirty="0" smtClean="0"/>
              <a:t>INTENTIONS :: __________ : __________ </a:t>
            </a:r>
            <a:endParaRPr lang="en-US" dirty="0"/>
          </a:p>
          <a:p>
            <a:pPr marL="114300" indent="0">
              <a:buNone/>
            </a:pPr>
            <a:r>
              <a:rPr lang="en-US" dirty="0" smtClean="0"/>
              <a:t>  </a:t>
            </a:r>
            <a:endParaRPr lang="en-US" dirty="0"/>
          </a:p>
          <a:p>
            <a:pPr marL="114300" indent="0">
              <a:buNone/>
            </a:pPr>
            <a:r>
              <a:rPr lang="en-US" dirty="0"/>
              <a:t>1</a:t>
            </a:r>
            <a:r>
              <a:rPr lang="en-US" dirty="0" smtClean="0"/>
              <a:t>) </a:t>
            </a:r>
            <a:r>
              <a:rPr lang="en-US" dirty="0"/>
              <a:t>cloak : mask </a:t>
            </a:r>
          </a:p>
          <a:p>
            <a:pPr marL="114300" indent="0">
              <a:buNone/>
            </a:pPr>
            <a:r>
              <a:rPr lang="en-US" dirty="0"/>
              <a:t>2</a:t>
            </a:r>
            <a:r>
              <a:rPr lang="en-US" dirty="0" smtClean="0"/>
              <a:t>) </a:t>
            </a:r>
            <a:r>
              <a:rPr lang="en-US" dirty="0"/>
              <a:t>disguise : appearance </a:t>
            </a:r>
          </a:p>
          <a:p>
            <a:pPr marL="114300" indent="0">
              <a:buNone/>
            </a:pPr>
            <a:r>
              <a:rPr lang="en-US" dirty="0" smtClean="0"/>
              <a:t>3) </a:t>
            </a:r>
            <a:r>
              <a:rPr lang="en-US" dirty="0"/>
              <a:t>backpack : computer </a:t>
            </a:r>
          </a:p>
          <a:p>
            <a:pPr marL="114300" indent="0">
              <a:buNone/>
            </a:pPr>
            <a:r>
              <a:rPr lang="en-US" dirty="0"/>
              <a:t>4</a:t>
            </a:r>
            <a:r>
              <a:rPr lang="en-US" dirty="0" smtClean="0"/>
              <a:t>) </a:t>
            </a:r>
            <a:r>
              <a:rPr lang="en-US" dirty="0"/>
              <a:t>envelope : messenger </a:t>
            </a:r>
          </a:p>
          <a:p>
            <a:pPr marL="114300" indent="0">
              <a:buNone/>
            </a:pPr>
            <a:r>
              <a:rPr lang="en-US" dirty="0"/>
              <a:t>5</a:t>
            </a:r>
            <a:r>
              <a:rPr lang="en-US" dirty="0" smtClean="0"/>
              <a:t>) </a:t>
            </a:r>
            <a:r>
              <a:rPr lang="en-US" dirty="0"/>
              <a:t>prayer : faith </a:t>
            </a:r>
          </a:p>
          <a:p>
            <a:pPr>
              <a:buNone/>
            </a:pPr>
            <a:endParaRPr lang="en-US" dirty="0"/>
          </a:p>
          <a:p>
            <a:pPr marL="114300" indent="0">
              <a:buNone/>
            </a:pPr>
            <a:r>
              <a:rPr lang="en-US" sz="2000" dirty="0" smtClean="0">
                <a:solidFill>
                  <a:schemeClr val="bg1"/>
                </a:solidFill>
              </a:rPr>
              <a:t>2—Function</a:t>
            </a:r>
          </a:p>
          <a:p>
            <a:pPr marL="114300" indent="0">
              <a:buNone/>
            </a:pPr>
            <a:r>
              <a:rPr lang="en-US" sz="2000" dirty="0">
                <a:solidFill>
                  <a:schemeClr val="bg1"/>
                </a:solidFill>
              </a:rPr>
              <a:t>A </a:t>
            </a:r>
            <a:r>
              <a:rPr lang="en-US" sz="2000" i="1" dirty="0">
                <a:solidFill>
                  <a:schemeClr val="bg1"/>
                </a:solidFill>
              </a:rPr>
              <a:t>bluff </a:t>
            </a:r>
            <a:r>
              <a:rPr lang="en-US" sz="2000" dirty="0">
                <a:solidFill>
                  <a:schemeClr val="bg1"/>
                </a:solidFill>
              </a:rPr>
              <a:t>is a deceit or a trick. Thus, the function of a bluff is to hide one’s true </a:t>
            </a:r>
            <a:r>
              <a:rPr lang="en-US" sz="2000" i="1" dirty="0">
                <a:solidFill>
                  <a:schemeClr val="bg1"/>
                </a:solidFill>
              </a:rPr>
              <a:t>intentions</a:t>
            </a:r>
            <a:r>
              <a:rPr lang="en-US" sz="2000" dirty="0">
                <a:solidFill>
                  <a:schemeClr val="bg1"/>
                </a:solidFill>
              </a:rPr>
              <a:t>. A </a:t>
            </a:r>
            <a:r>
              <a:rPr lang="en-US" sz="2000" i="1" dirty="0">
                <a:solidFill>
                  <a:schemeClr val="bg1"/>
                </a:solidFill>
              </a:rPr>
              <a:t>disguise </a:t>
            </a:r>
            <a:r>
              <a:rPr lang="en-US" sz="2000" dirty="0">
                <a:solidFill>
                  <a:schemeClr val="bg1"/>
                </a:solidFill>
              </a:rPr>
              <a:t>is a costume or other clothing meant to project a false identity. Thus, the function of a disguise is to hide one’s true </a:t>
            </a:r>
            <a:r>
              <a:rPr lang="en-US" sz="2000" i="1" dirty="0">
                <a:solidFill>
                  <a:schemeClr val="bg1"/>
                </a:solidFill>
              </a:rPr>
              <a:t>appearance</a:t>
            </a:r>
            <a:r>
              <a:rPr lang="en-US" sz="2000" dirty="0">
                <a:solidFill>
                  <a:schemeClr val="bg1"/>
                </a:solidFill>
              </a:rPr>
              <a:t>. </a:t>
            </a:r>
          </a:p>
        </p:txBody>
      </p:sp>
    </p:spTree>
    <p:extLst>
      <p:ext uri="{BB962C8B-B14F-4D97-AF65-F5344CB8AC3E}">
        <p14:creationId xmlns="" xmlns:p14="http://schemas.microsoft.com/office/powerpoint/2010/main" val="126890469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104</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endParaRPr lang="en-US" dirty="0"/>
          </a:p>
          <a:p>
            <a:pPr marL="114300" indent="0">
              <a:buNone/>
            </a:pPr>
            <a:r>
              <a:rPr lang="en-US" dirty="0"/>
              <a:t>SHARP : BLUNT </a:t>
            </a:r>
            <a:r>
              <a:rPr lang="en-US" dirty="0" smtClean="0"/>
              <a:t>:: __________ : __________</a:t>
            </a:r>
            <a:endParaRPr lang="en-US" dirty="0"/>
          </a:p>
          <a:p>
            <a:pPr marL="114300" indent="0">
              <a:buNone/>
            </a:pPr>
            <a:endParaRPr lang="en-US" dirty="0"/>
          </a:p>
          <a:p>
            <a:pPr marL="114300" indent="0">
              <a:buNone/>
            </a:pPr>
            <a:r>
              <a:rPr lang="en-US" dirty="0" smtClean="0"/>
              <a:t>A) </a:t>
            </a:r>
            <a:r>
              <a:rPr lang="en-US" dirty="0"/>
              <a:t>studious : intelligent </a:t>
            </a:r>
          </a:p>
          <a:p>
            <a:pPr marL="114300" indent="0">
              <a:buNone/>
            </a:pPr>
            <a:r>
              <a:rPr lang="en-US" dirty="0" smtClean="0"/>
              <a:t>B) </a:t>
            </a:r>
            <a:r>
              <a:rPr lang="en-US" dirty="0"/>
              <a:t>impermanent : temporary </a:t>
            </a:r>
          </a:p>
          <a:p>
            <a:pPr marL="114300" indent="0">
              <a:buNone/>
            </a:pPr>
            <a:r>
              <a:rPr lang="en-US" dirty="0" smtClean="0"/>
              <a:t>C) </a:t>
            </a:r>
            <a:r>
              <a:rPr lang="en-US" dirty="0"/>
              <a:t>philosophical : religious </a:t>
            </a:r>
          </a:p>
          <a:p>
            <a:pPr marL="114300" indent="0">
              <a:buNone/>
            </a:pPr>
            <a:r>
              <a:rPr lang="en-US" dirty="0" smtClean="0"/>
              <a:t>D) </a:t>
            </a:r>
            <a:r>
              <a:rPr lang="en-US" dirty="0"/>
              <a:t>forgiving : harsh </a:t>
            </a:r>
          </a:p>
          <a:p>
            <a:pPr marL="114300" indent="0">
              <a:buNone/>
            </a:pPr>
            <a:r>
              <a:rPr lang="en-US" dirty="0" smtClean="0"/>
              <a:t>E) </a:t>
            </a:r>
            <a:r>
              <a:rPr lang="en-US" dirty="0"/>
              <a:t>translated : interpreted </a:t>
            </a:r>
          </a:p>
          <a:p>
            <a:endParaRPr lang="en-US" dirty="0"/>
          </a:p>
          <a:p>
            <a:r>
              <a:rPr lang="en-US" dirty="0">
                <a:solidFill>
                  <a:schemeClr val="bg1"/>
                </a:solidFill>
              </a:rPr>
              <a:t>  </a:t>
            </a:r>
            <a:r>
              <a:rPr lang="en-US" dirty="0" smtClean="0">
                <a:solidFill>
                  <a:schemeClr val="bg1"/>
                </a:solidFill>
              </a:rPr>
              <a:t>D—Definitions (Antonyms)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134875953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105</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GAME is to SPECTATORS as __________ is to  __________ </a:t>
            </a:r>
            <a:endParaRPr lang="en-US" dirty="0"/>
          </a:p>
          <a:p>
            <a:pPr marL="114300" indent="0">
              <a:buNone/>
            </a:pPr>
            <a:endParaRPr lang="en-US" dirty="0"/>
          </a:p>
          <a:p>
            <a:pPr marL="114300" indent="0">
              <a:buNone/>
            </a:pPr>
            <a:r>
              <a:rPr lang="en-US" dirty="0" smtClean="0"/>
              <a:t>A) </a:t>
            </a:r>
            <a:r>
              <a:rPr lang="en-US" dirty="0"/>
              <a:t>theater : actors </a:t>
            </a:r>
          </a:p>
          <a:p>
            <a:pPr marL="114300" indent="0">
              <a:buNone/>
            </a:pPr>
            <a:r>
              <a:rPr lang="en-US" dirty="0" smtClean="0"/>
              <a:t>B) </a:t>
            </a:r>
            <a:r>
              <a:rPr lang="en-US" dirty="0"/>
              <a:t>opera : audience </a:t>
            </a:r>
          </a:p>
          <a:p>
            <a:pPr marL="114300" indent="0">
              <a:buNone/>
            </a:pPr>
            <a:r>
              <a:rPr lang="en-US" dirty="0" smtClean="0"/>
              <a:t>C) </a:t>
            </a:r>
            <a:r>
              <a:rPr lang="en-US" dirty="0"/>
              <a:t>diner : waitresses </a:t>
            </a:r>
          </a:p>
          <a:p>
            <a:pPr marL="114300" indent="0">
              <a:buNone/>
            </a:pPr>
            <a:r>
              <a:rPr lang="en-US" dirty="0" smtClean="0"/>
              <a:t>D) </a:t>
            </a:r>
            <a:r>
              <a:rPr lang="en-US" dirty="0"/>
              <a:t>museum : dinosaurs </a:t>
            </a:r>
          </a:p>
          <a:p>
            <a:pPr marL="114300" indent="0">
              <a:buNone/>
            </a:pPr>
            <a:r>
              <a:rPr lang="en-US" dirty="0" smtClean="0"/>
              <a:t>E) </a:t>
            </a:r>
            <a:r>
              <a:rPr lang="en-US" dirty="0"/>
              <a:t>school : pupils </a:t>
            </a:r>
          </a:p>
          <a:p>
            <a:pPr marL="114300" indent="0">
              <a:buNone/>
            </a:pPr>
            <a:r>
              <a:rPr lang="en-US" dirty="0" smtClean="0">
                <a:solidFill>
                  <a:schemeClr val="bg1"/>
                </a:solidFill>
              </a:rPr>
              <a:t>  C—Definition (Antonyms) </a:t>
            </a:r>
            <a:endParaRPr lang="en-US" dirty="0">
              <a:solidFill>
                <a:schemeClr val="bg1"/>
              </a:solidFill>
            </a:endParaRPr>
          </a:p>
          <a:p>
            <a:pPr marL="114300" indent="0">
              <a:buNone/>
            </a:pPr>
            <a:r>
              <a:rPr lang="en-US" dirty="0" smtClean="0">
                <a:solidFill>
                  <a:schemeClr val="bg1"/>
                </a:solidFill>
              </a:rPr>
              <a:t>B—Characteristic</a:t>
            </a:r>
          </a:p>
          <a:p>
            <a:pPr marL="114300" indent="0">
              <a:buNone/>
            </a:pPr>
            <a:r>
              <a:rPr lang="en-US" dirty="0" smtClean="0">
                <a:solidFill>
                  <a:schemeClr val="bg1"/>
                </a:solidFill>
              </a:rPr>
              <a:t>Those </a:t>
            </a:r>
            <a:r>
              <a:rPr lang="en-US" dirty="0">
                <a:solidFill>
                  <a:schemeClr val="bg1"/>
                </a:solidFill>
              </a:rPr>
              <a:t>who watch a </a:t>
            </a:r>
            <a:r>
              <a:rPr lang="en-US" i="1" dirty="0">
                <a:solidFill>
                  <a:schemeClr val="bg1"/>
                </a:solidFill>
              </a:rPr>
              <a:t>game </a:t>
            </a:r>
            <a:r>
              <a:rPr lang="en-US" dirty="0">
                <a:solidFill>
                  <a:schemeClr val="bg1"/>
                </a:solidFill>
              </a:rPr>
              <a:t>are called the </a:t>
            </a:r>
            <a:r>
              <a:rPr lang="en-US" i="1" dirty="0">
                <a:solidFill>
                  <a:schemeClr val="bg1"/>
                </a:solidFill>
              </a:rPr>
              <a:t>spectators. </a:t>
            </a:r>
            <a:r>
              <a:rPr lang="en-US" dirty="0">
                <a:solidFill>
                  <a:schemeClr val="bg1"/>
                </a:solidFill>
              </a:rPr>
              <a:t>Those who watch an </a:t>
            </a:r>
            <a:r>
              <a:rPr lang="en-US" i="1" dirty="0">
                <a:solidFill>
                  <a:schemeClr val="bg1"/>
                </a:solidFill>
              </a:rPr>
              <a:t>opera </a:t>
            </a:r>
            <a:r>
              <a:rPr lang="en-US" dirty="0">
                <a:solidFill>
                  <a:schemeClr val="bg1"/>
                </a:solidFill>
              </a:rPr>
              <a:t>are called the </a:t>
            </a:r>
            <a:r>
              <a:rPr lang="en-US" i="1" dirty="0">
                <a:solidFill>
                  <a:schemeClr val="bg1"/>
                </a:solidFill>
              </a:rPr>
              <a:t>audience</a:t>
            </a:r>
            <a:r>
              <a:rPr lang="en-US" dirty="0">
                <a:solidFill>
                  <a:schemeClr val="bg1"/>
                </a:solidFill>
              </a:rPr>
              <a:t>. Therefore </a:t>
            </a:r>
            <a:r>
              <a:rPr lang="en-US" b="1" dirty="0">
                <a:solidFill>
                  <a:schemeClr val="bg1"/>
                </a:solidFill>
              </a:rPr>
              <a:t>(B) </a:t>
            </a:r>
            <a:r>
              <a:rPr lang="en-US" dirty="0">
                <a:solidFill>
                  <a:schemeClr val="bg1"/>
                </a:solidFill>
              </a:rPr>
              <a:t>is correct. </a:t>
            </a:r>
          </a:p>
        </p:txBody>
      </p:sp>
    </p:spTree>
    <p:extLst>
      <p:ext uri="{BB962C8B-B14F-4D97-AF65-F5344CB8AC3E}">
        <p14:creationId xmlns="" xmlns:p14="http://schemas.microsoft.com/office/powerpoint/2010/main" val="92060019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106</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ARID </a:t>
            </a:r>
            <a:r>
              <a:rPr lang="en-US" dirty="0"/>
              <a:t>: </a:t>
            </a:r>
            <a:r>
              <a:rPr lang="en-US" dirty="0" smtClean="0"/>
              <a:t>MOISTURE :: __________ : __________</a:t>
            </a:r>
            <a:endParaRPr lang="en-US" dirty="0"/>
          </a:p>
          <a:p>
            <a:pPr marL="114300" indent="0">
              <a:buNone/>
            </a:pPr>
            <a:endParaRPr lang="en-US" dirty="0"/>
          </a:p>
          <a:p>
            <a:pPr marL="114300" indent="0">
              <a:buNone/>
            </a:pPr>
            <a:r>
              <a:rPr lang="en-US" dirty="0" smtClean="0"/>
              <a:t>A) </a:t>
            </a:r>
            <a:r>
              <a:rPr lang="en-US" dirty="0"/>
              <a:t>vacant : emptiness </a:t>
            </a:r>
          </a:p>
          <a:p>
            <a:pPr marL="114300" indent="0">
              <a:buNone/>
            </a:pPr>
            <a:r>
              <a:rPr lang="en-US" dirty="0" smtClean="0"/>
              <a:t>B) </a:t>
            </a:r>
            <a:r>
              <a:rPr lang="en-US" dirty="0"/>
              <a:t>prophetic : vision </a:t>
            </a:r>
          </a:p>
          <a:p>
            <a:pPr marL="114300" indent="0">
              <a:buNone/>
            </a:pPr>
            <a:r>
              <a:rPr lang="en-US" dirty="0" smtClean="0"/>
              <a:t>C) </a:t>
            </a:r>
            <a:r>
              <a:rPr lang="en-US" dirty="0"/>
              <a:t>stoic : emotion </a:t>
            </a:r>
          </a:p>
          <a:p>
            <a:pPr marL="114300" indent="0">
              <a:buNone/>
            </a:pPr>
            <a:r>
              <a:rPr lang="en-US" dirty="0"/>
              <a:t>D</a:t>
            </a:r>
            <a:r>
              <a:rPr lang="en-US" dirty="0" smtClean="0"/>
              <a:t>) </a:t>
            </a:r>
            <a:r>
              <a:rPr lang="en-US" dirty="0"/>
              <a:t>crystal : clarity </a:t>
            </a:r>
          </a:p>
          <a:p>
            <a:pPr marL="114300" indent="0">
              <a:buNone/>
            </a:pPr>
            <a:r>
              <a:rPr lang="en-US" dirty="0" smtClean="0"/>
              <a:t>E) </a:t>
            </a:r>
            <a:r>
              <a:rPr lang="en-US" dirty="0"/>
              <a:t>salty : sodium </a:t>
            </a:r>
          </a:p>
          <a:p>
            <a:endParaRPr lang="en-US" dirty="0"/>
          </a:p>
          <a:p>
            <a:pPr marL="114300" indent="0">
              <a:buNone/>
            </a:pPr>
            <a:r>
              <a:rPr lang="en-US" dirty="0" smtClean="0">
                <a:solidFill>
                  <a:schemeClr val="bg1"/>
                </a:solidFill>
              </a:rPr>
              <a:t>C—Lack </a:t>
            </a:r>
          </a:p>
          <a:p>
            <a:pPr marL="114300" indent="0">
              <a:buNone/>
            </a:pPr>
            <a:r>
              <a:rPr lang="en-US" dirty="0" smtClean="0">
                <a:solidFill>
                  <a:schemeClr val="bg1"/>
                </a:solidFill>
              </a:rPr>
              <a:t>Stoic lacks emotion</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320511846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107</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PAIN </a:t>
            </a:r>
            <a:r>
              <a:rPr lang="en-US" dirty="0"/>
              <a:t>: </a:t>
            </a:r>
            <a:r>
              <a:rPr lang="en-US" dirty="0" smtClean="0"/>
              <a:t>SENSATION :: __________ : __________ </a:t>
            </a:r>
            <a:endParaRPr lang="en-US" dirty="0"/>
          </a:p>
          <a:p>
            <a:endParaRPr lang="en-US" dirty="0"/>
          </a:p>
          <a:p>
            <a:pPr marL="114300" indent="0">
              <a:buNone/>
            </a:pPr>
            <a:r>
              <a:rPr lang="en-US" dirty="0" smtClean="0"/>
              <a:t>A) </a:t>
            </a:r>
            <a:r>
              <a:rPr lang="en-US" dirty="0"/>
              <a:t>knowledge : mathematics </a:t>
            </a:r>
          </a:p>
          <a:p>
            <a:pPr marL="114300" indent="0">
              <a:buNone/>
            </a:pPr>
            <a:r>
              <a:rPr lang="en-US" dirty="0" smtClean="0"/>
              <a:t>B) resonance </a:t>
            </a:r>
            <a:r>
              <a:rPr lang="en-US" dirty="0"/>
              <a:t>: music </a:t>
            </a:r>
          </a:p>
          <a:p>
            <a:pPr marL="114300" indent="0">
              <a:buNone/>
            </a:pPr>
            <a:r>
              <a:rPr lang="en-US" dirty="0" smtClean="0"/>
              <a:t>C) </a:t>
            </a:r>
            <a:r>
              <a:rPr lang="en-US" dirty="0"/>
              <a:t>pork : meatloaf </a:t>
            </a:r>
          </a:p>
          <a:p>
            <a:pPr marL="114300" indent="0">
              <a:buNone/>
            </a:pPr>
            <a:r>
              <a:rPr lang="en-US" dirty="0" smtClean="0"/>
              <a:t>D) </a:t>
            </a:r>
            <a:r>
              <a:rPr lang="en-US" dirty="0"/>
              <a:t>judgment : court </a:t>
            </a:r>
          </a:p>
          <a:p>
            <a:pPr marL="114300" indent="0">
              <a:buNone/>
            </a:pPr>
            <a:r>
              <a:rPr lang="en-US" dirty="0" smtClean="0"/>
              <a:t>E) excitement </a:t>
            </a:r>
            <a:r>
              <a:rPr lang="en-US" dirty="0"/>
              <a:t>: emotion </a:t>
            </a:r>
          </a:p>
          <a:p>
            <a:endParaRPr lang="en-US" dirty="0"/>
          </a:p>
          <a:p>
            <a:r>
              <a:rPr lang="en-US" dirty="0">
                <a:solidFill>
                  <a:schemeClr val="bg1"/>
                </a:solidFill>
              </a:rPr>
              <a:t>  </a:t>
            </a:r>
            <a:r>
              <a:rPr lang="en-US" dirty="0" smtClean="0">
                <a:solidFill>
                  <a:schemeClr val="bg1"/>
                </a:solidFill>
              </a:rPr>
              <a:t>E—Type/Kind</a:t>
            </a:r>
          </a:p>
          <a:p>
            <a:pPr marL="114300" indent="0">
              <a:buNone/>
            </a:pPr>
            <a:r>
              <a:rPr lang="en-US" i="1" dirty="0" smtClean="0">
                <a:solidFill>
                  <a:schemeClr val="bg1"/>
                </a:solidFill>
              </a:rPr>
              <a:t>Pain </a:t>
            </a:r>
            <a:r>
              <a:rPr lang="en-US" dirty="0">
                <a:solidFill>
                  <a:schemeClr val="bg1"/>
                </a:solidFill>
              </a:rPr>
              <a:t>is a type of </a:t>
            </a:r>
            <a:r>
              <a:rPr lang="en-US" i="1" dirty="0">
                <a:solidFill>
                  <a:schemeClr val="bg1"/>
                </a:solidFill>
              </a:rPr>
              <a:t>sensation. Excitement </a:t>
            </a:r>
            <a:r>
              <a:rPr lang="en-US" dirty="0">
                <a:solidFill>
                  <a:schemeClr val="bg1"/>
                </a:solidFill>
              </a:rPr>
              <a:t>is a type of </a:t>
            </a:r>
            <a:r>
              <a:rPr lang="en-US" i="1" dirty="0">
                <a:solidFill>
                  <a:schemeClr val="bg1"/>
                </a:solidFill>
              </a:rPr>
              <a:t>emotion</a:t>
            </a:r>
            <a:r>
              <a:rPr lang="en-US" dirty="0">
                <a:solidFill>
                  <a:schemeClr val="bg1"/>
                </a:solidFill>
              </a:rPr>
              <a:t>. Therefore </a:t>
            </a:r>
            <a:r>
              <a:rPr lang="en-US" b="1" dirty="0">
                <a:solidFill>
                  <a:schemeClr val="bg1"/>
                </a:solidFill>
              </a:rPr>
              <a:t>(E)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92337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a:t>
            </a:r>
            <a:endParaRPr lang="en-US" dirty="0"/>
          </a:p>
        </p:txBody>
      </p:sp>
      <p:sp>
        <p:nvSpPr>
          <p:cNvPr id="3" name="Content Placeholder 2"/>
          <p:cNvSpPr>
            <a:spLocks noGrp="1"/>
          </p:cNvSpPr>
          <p:nvPr>
            <p:ph idx="1"/>
          </p:nvPr>
        </p:nvSpPr>
        <p:spPr/>
        <p:txBody>
          <a:bodyPr/>
          <a:lstStyle/>
          <a:p>
            <a:pPr marL="114300" indent="0">
              <a:buNone/>
            </a:pPr>
            <a:r>
              <a:rPr lang="en-US" sz="2400" b="1" dirty="0" smtClean="0"/>
              <a:t>Thief: Sneaky:: ________________</a:t>
            </a:r>
            <a:endParaRPr lang="en-US" sz="2400" b="1" dirty="0"/>
          </a:p>
          <a:p>
            <a:pPr marL="114300" indent="0">
              <a:buNone/>
            </a:pPr>
            <a:endParaRPr lang="en-US" sz="2400" b="1" dirty="0"/>
          </a:p>
          <a:p>
            <a:pPr marL="857250" indent="-742950">
              <a:buAutoNum type="alphaLcParenR"/>
            </a:pPr>
            <a:r>
              <a:rPr lang="en-US" sz="2400" b="1" dirty="0" err="1" smtClean="0"/>
              <a:t>Tree:Knarled</a:t>
            </a:r>
            <a:endParaRPr lang="en-US" sz="2400" b="1" dirty="0"/>
          </a:p>
          <a:p>
            <a:pPr marL="857250" indent="-742950">
              <a:buAutoNum type="alphaLcParenR"/>
            </a:pPr>
            <a:r>
              <a:rPr lang="en-US" sz="2400" b="1" dirty="0" err="1" smtClean="0"/>
              <a:t>Day:tranquil</a:t>
            </a:r>
            <a:endParaRPr lang="en-US" sz="2400" b="1" dirty="0"/>
          </a:p>
          <a:p>
            <a:pPr marL="857250" indent="-742950">
              <a:buAutoNum type="alphaLcParenR"/>
            </a:pPr>
            <a:r>
              <a:rPr lang="en-US" sz="2400" b="1" dirty="0" err="1" smtClean="0"/>
              <a:t>Disease:Insidious</a:t>
            </a:r>
            <a:r>
              <a:rPr lang="en-US" sz="2400" b="1" dirty="0" smtClean="0"/>
              <a:t> </a:t>
            </a:r>
            <a:endParaRPr lang="en-US" sz="2400" b="1" dirty="0"/>
          </a:p>
          <a:p>
            <a:pPr marL="857250" indent="-742950">
              <a:buAutoNum type="alphaLcParenR"/>
            </a:pPr>
            <a:r>
              <a:rPr lang="en-US" sz="2400" b="1" dirty="0" err="1" smtClean="0"/>
              <a:t>Robber:Violent</a:t>
            </a:r>
            <a:endParaRPr lang="en-US" sz="2400" b="1" dirty="0" smtClean="0"/>
          </a:p>
          <a:p>
            <a:pPr marL="857250" indent="-742950">
              <a:buAutoNum type="alphaLcParenR"/>
            </a:pPr>
            <a:r>
              <a:rPr lang="en-US" sz="2400" b="1" dirty="0" err="1" smtClean="0"/>
              <a:t>Loser:Vanquish</a:t>
            </a:r>
            <a:endParaRPr lang="en-US" sz="2400" b="1" dirty="0"/>
          </a:p>
          <a:p>
            <a:endParaRPr lang="en-US" dirty="0" smtClean="0"/>
          </a:p>
          <a:p>
            <a:pPr marL="114300" indent="0">
              <a:buNone/>
            </a:pPr>
            <a:r>
              <a:rPr lang="en-US" dirty="0" smtClean="0">
                <a:solidFill>
                  <a:schemeClr val="bg1"/>
                </a:solidFill>
              </a:rPr>
              <a:t>C—Characteristic</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13196287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108</a:t>
            </a:r>
            <a:endParaRPr lang="en-US" dirty="0"/>
          </a:p>
        </p:txBody>
      </p:sp>
      <p:sp>
        <p:nvSpPr>
          <p:cNvPr id="3" name="Content Placeholder 2"/>
          <p:cNvSpPr>
            <a:spLocks noGrp="1"/>
          </p:cNvSpPr>
          <p:nvPr>
            <p:ph idx="1"/>
          </p:nvPr>
        </p:nvSpPr>
        <p:spPr/>
        <p:txBody>
          <a:bodyPr>
            <a:normAutofit fontScale="92500"/>
          </a:bodyPr>
          <a:lstStyle/>
          <a:p>
            <a:pPr marL="114300" indent="0">
              <a:buNone/>
            </a:pPr>
            <a:r>
              <a:rPr lang="en-US" dirty="0" smtClean="0"/>
              <a:t>BOHEMIAN </a:t>
            </a:r>
            <a:r>
              <a:rPr lang="en-US" dirty="0"/>
              <a:t>: UNCONVENTIONAL </a:t>
            </a:r>
          </a:p>
          <a:p>
            <a:endParaRPr lang="en-US" dirty="0"/>
          </a:p>
          <a:p>
            <a:pPr marL="114300" indent="0">
              <a:buNone/>
            </a:pPr>
            <a:r>
              <a:rPr lang="en-US" dirty="0" smtClean="0"/>
              <a:t>A) </a:t>
            </a:r>
            <a:r>
              <a:rPr lang="en-US" dirty="0"/>
              <a:t>pariah : unpopular </a:t>
            </a:r>
          </a:p>
          <a:p>
            <a:pPr marL="114300" indent="0">
              <a:buNone/>
            </a:pPr>
            <a:r>
              <a:rPr lang="en-US" dirty="0" smtClean="0"/>
              <a:t>B) </a:t>
            </a:r>
            <a:r>
              <a:rPr lang="en-US" dirty="0"/>
              <a:t>fairy : ephemeral </a:t>
            </a:r>
          </a:p>
          <a:p>
            <a:pPr marL="114300" indent="0">
              <a:buNone/>
            </a:pPr>
            <a:r>
              <a:rPr lang="en-US" dirty="0" smtClean="0"/>
              <a:t>C) </a:t>
            </a:r>
            <a:r>
              <a:rPr lang="en-US" dirty="0"/>
              <a:t>symphony : cacophonous </a:t>
            </a:r>
          </a:p>
          <a:p>
            <a:pPr marL="114300" indent="0">
              <a:buNone/>
            </a:pPr>
            <a:r>
              <a:rPr lang="en-US" dirty="0" smtClean="0"/>
              <a:t>D) </a:t>
            </a:r>
            <a:r>
              <a:rPr lang="en-US" dirty="0"/>
              <a:t>masterpiece : novel </a:t>
            </a:r>
          </a:p>
          <a:p>
            <a:pPr marL="114300" indent="0">
              <a:buNone/>
            </a:pPr>
            <a:r>
              <a:rPr lang="en-US" dirty="0" smtClean="0"/>
              <a:t>E) </a:t>
            </a:r>
            <a:r>
              <a:rPr lang="en-US" dirty="0"/>
              <a:t>libertine : chaste </a:t>
            </a:r>
          </a:p>
          <a:p>
            <a:endParaRPr lang="en-US" dirty="0"/>
          </a:p>
          <a:p>
            <a:pPr marL="114300" indent="0">
              <a:buNone/>
            </a:pPr>
            <a:r>
              <a:rPr lang="en-US" dirty="0">
                <a:solidFill>
                  <a:schemeClr val="bg1"/>
                </a:solidFill>
              </a:rPr>
              <a:t>  </a:t>
            </a:r>
            <a:r>
              <a:rPr lang="en-US" dirty="0" smtClean="0">
                <a:solidFill>
                  <a:schemeClr val="bg1"/>
                </a:solidFill>
              </a:rPr>
              <a:t>A—Characteristic</a:t>
            </a:r>
          </a:p>
          <a:p>
            <a:pPr marL="114300" indent="0">
              <a:buNone/>
            </a:pPr>
            <a:r>
              <a:rPr lang="en-US" dirty="0">
                <a:solidFill>
                  <a:schemeClr val="bg1"/>
                </a:solidFill>
              </a:rPr>
              <a:t>A </a:t>
            </a:r>
            <a:r>
              <a:rPr lang="en-US" i="1" dirty="0">
                <a:solidFill>
                  <a:schemeClr val="bg1"/>
                </a:solidFill>
              </a:rPr>
              <a:t>bohemian </a:t>
            </a:r>
            <a:r>
              <a:rPr lang="en-US" dirty="0">
                <a:solidFill>
                  <a:schemeClr val="bg1"/>
                </a:solidFill>
              </a:rPr>
              <a:t>is someone who lives an </a:t>
            </a:r>
            <a:r>
              <a:rPr lang="en-US" i="1" dirty="0">
                <a:solidFill>
                  <a:schemeClr val="bg1"/>
                </a:solidFill>
              </a:rPr>
              <a:t>unconventional </a:t>
            </a:r>
            <a:r>
              <a:rPr lang="en-US" dirty="0">
                <a:solidFill>
                  <a:schemeClr val="bg1"/>
                </a:solidFill>
              </a:rPr>
              <a:t>lifestyle, especially an artist or a wanderer. Thus, a characteristic of a bohemian is to be unconventional. A </a:t>
            </a:r>
            <a:r>
              <a:rPr lang="en-US" i="1" dirty="0">
                <a:solidFill>
                  <a:schemeClr val="bg1"/>
                </a:solidFill>
              </a:rPr>
              <a:t>pariah </a:t>
            </a:r>
            <a:r>
              <a:rPr lang="en-US" dirty="0">
                <a:solidFill>
                  <a:schemeClr val="bg1"/>
                </a:solidFill>
              </a:rPr>
              <a:t>is an outcast. Thus, a characteristic of a pariah is to be </a:t>
            </a:r>
            <a:r>
              <a:rPr lang="en-US" i="1" dirty="0">
                <a:solidFill>
                  <a:schemeClr val="bg1"/>
                </a:solidFill>
              </a:rPr>
              <a:t>unpopular</a:t>
            </a:r>
            <a:r>
              <a:rPr lang="en-US" dirty="0">
                <a:solidFill>
                  <a:schemeClr val="bg1"/>
                </a:solidFill>
              </a:rPr>
              <a:t>. Therefore </a:t>
            </a:r>
            <a:r>
              <a:rPr lang="en-US" b="1" dirty="0">
                <a:solidFill>
                  <a:schemeClr val="bg1"/>
                </a:solidFill>
              </a:rPr>
              <a:t>(A)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375634055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109</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ARTICULATE </a:t>
            </a:r>
            <a:r>
              <a:rPr lang="en-US" dirty="0"/>
              <a:t>: MUTE </a:t>
            </a:r>
            <a:r>
              <a:rPr lang="en-US" dirty="0" smtClean="0"/>
              <a:t>:: __________ : __________</a:t>
            </a:r>
            <a:endParaRPr lang="en-US" dirty="0"/>
          </a:p>
          <a:p>
            <a:pPr marL="114300" indent="0">
              <a:buNone/>
            </a:pPr>
            <a:endParaRPr lang="en-US" dirty="0"/>
          </a:p>
          <a:p>
            <a:pPr marL="114300" indent="0">
              <a:buNone/>
            </a:pPr>
            <a:r>
              <a:rPr lang="en-US" dirty="0" smtClean="0"/>
              <a:t>A) </a:t>
            </a:r>
            <a:r>
              <a:rPr lang="en-US" dirty="0"/>
              <a:t>graceful : klutzy </a:t>
            </a:r>
          </a:p>
          <a:p>
            <a:pPr marL="114300" indent="0">
              <a:buNone/>
            </a:pPr>
            <a:r>
              <a:rPr lang="en-US" dirty="0" smtClean="0"/>
              <a:t>B) </a:t>
            </a:r>
            <a:r>
              <a:rPr lang="en-US" dirty="0"/>
              <a:t>spectacular : showy </a:t>
            </a:r>
          </a:p>
          <a:p>
            <a:pPr marL="114300" indent="0">
              <a:buNone/>
            </a:pPr>
            <a:r>
              <a:rPr lang="en-US" dirty="0" smtClean="0"/>
              <a:t>C) </a:t>
            </a:r>
            <a:r>
              <a:rPr lang="en-US" dirty="0"/>
              <a:t>ornate : elegant </a:t>
            </a:r>
          </a:p>
          <a:p>
            <a:pPr marL="114300" indent="0">
              <a:buNone/>
            </a:pPr>
            <a:r>
              <a:rPr lang="en-US" dirty="0" smtClean="0"/>
              <a:t>D) </a:t>
            </a:r>
            <a:r>
              <a:rPr lang="en-US" dirty="0"/>
              <a:t>embellished : superficial </a:t>
            </a:r>
          </a:p>
          <a:p>
            <a:pPr marL="114300" indent="0">
              <a:buNone/>
            </a:pPr>
            <a:r>
              <a:rPr lang="en-US" dirty="0" smtClean="0"/>
              <a:t>E) </a:t>
            </a:r>
            <a:r>
              <a:rPr lang="en-US" dirty="0"/>
              <a:t>excruciating : painful </a:t>
            </a:r>
          </a:p>
          <a:p>
            <a:endParaRPr lang="en-US" dirty="0"/>
          </a:p>
          <a:p>
            <a:pPr marL="114300" indent="0">
              <a:buNone/>
            </a:pPr>
            <a:r>
              <a:rPr lang="en-US" dirty="0" smtClean="0">
                <a:solidFill>
                  <a:schemeClr val="bg1"/>
                </a:solidFill>
              </a:rPr>
              <a:t>A—Definition (Antonyms) </a:t>
            </a:r>
          </a:p>
          <a:p>
            <a:pPr marL="114300" indent="0">
              <a:buNone/>
            </a:pPr>
            <a:r>
              <a:rPr lang="en-US" dirty="0" smtClean="0">
                <a:solidFill>
                  <a:schemeClr val="bg1"/>
                </a:solidFill>
              </a:rPr>
              <a:t>Articulate is the opposite of mute as graceful is the opposite of </a:t>
            </a:r>
            <a:r>
              <a:rPr lang="en-US" dirty="0" err="1" smtClean="0">
                <a:solidFill>
                  <a:schemeClr val="bg1"/>
                </a:solidFill>
              </a:rPr>
              <a:t>clutzy</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252442716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110</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A WATERWAY is NAVIGABLE as a ___________ is ___________</a:t>
            </a:r>
            <a:endParaRPr lang="en-US" dirty="0"/>
          </a:p>
          <a:p>
            <a:endParaRPr lang="en-US" dirty="0"/>
          </a:p>
          <a:p>
            <a:pPr marL="114300" indent="0">
              <a:buNone/>
            </a:pPr>
            <a:r>
              <a:rPr lang="en-US" dirty="0" smtClean="0"/>
              <a:t>A) </a:t>
            </a:r>
            <a:r>
              <a:rPr lang="en-US" dirty="0"/>
              <a:t>farm : famished </a:t>
            </a:r>
          </a:p>
          <a:p>
            <a:pPr marL="114300" indent="0">
              <a:buNone/>
            </a:pPr>
            <a:r>
              <a:rPr lang="en-US" dirty="0"/>
              <a:t>B</a:t>
            </a:r>
            <a:r>
              <a:rPr lang="en-US" dirty="0" smtClean="0"/>
              <a:t>) </a:t>
            </a:r>
            <a:r>
              <a:rPr lang="en-US" dirty="0"/>
              <a:t>mountain : surmountable </a:t>
            </a:r>
          </a:p>
          <a:p>
            <a:pPr marL="114300" indent="0">
              <a:buNone/>
            </a:pPr>
            <a:r>
              <a:rPr lang="en-US" dirty="0"/>
              <a:t>C</a:t>
            </a:r>
            <a:r>
              <a:rPr lang="en-US" dirty="0" smtClean="0"/>
              <a:t>) </a:t>
            </a:r>
            <a:r>
              <a:rPr lang="en-US" dirty="0"/>
              <a:t>vault : unimpressed </a:t>
            </a:r>
          </a:p>
          <a:p>
            <a:pPr marL="114300" indent="0">
              <a:buNone/>
            </a:pPr>
            <a:r>
              <a:rPr lang="en-US" dirty="0"/>
              <a:t>D</a:t>
            </a:r>
            <a:r>
              <a:rPr lang="en-US" dirty="0" smtClean="0"/>
              <a:t>) </a:t>
            </a:r>
            <a:r>
              <a:rPr lang="en-US" dirty="0"/>
              <a:t>fountain : youthful </a:t>
            </a:r>
          </a:p>
          <a:p>
            <a:pPr marL="114300" indent="0">
              <a:buNone/>
            </a:pPr>
            <a:r>
              <a:rPr lang="en-US" dirty="0" smtClean="0"/>
              <a:t>E)  </a:t>
            </a:r>
            <a:r>
              <a:rPr lang="en-US" dirty="0"/>
              <a:t>judge : ramshackle </a:t>
            </a:r>
          </a:p>
          <a:p>
            <a:endParaRPr lang="en-US" dirty="0"/>
          </a:p>
          <a:p>
            <a:r>
              <a:rPr lang="en-US" dirty="0"/>
              <a:t>  </a:t>
            </a:r>
            <a:r>
              <a:rPr lang="en-US" dirty="0" smtClean="0">
                <a:solidFill>
                  <a:schemeClr val="bg1"/>
                </a:solidFill>
              </a:rPr>
              <a:t>B—Function </a:t>
            </a:r>
          </a:p>
          <a:p>
            <a:pPr marL="114300" indent="0">
              <a:buNone/>
            </a:pPr>
            <a:r>
              <a:rPr lang="en-US" dirty="0" smtClean="0">
                <a:solidFill>
                  <a:schemeClr val="bg1"/>
                </a:solidFill>
              </a:rPr>
              <a:t>A waterway is navigable; therefore, a mountain is surmountable</a:t>
            </a:r>
            <a:endParaRPr lang="en-US" dirty="0">
              <a:solidFill>
                <a:schemeClr val="bg1"/>
              </a:solidFill>
            </a:endParaRPr>
          </a:p>
          <a:p>
            <a:endParaRPr lang="en-US" dirty="0"/>
          </a:p>
        </p:txBody>
      </p:sp>
    </p:spTree>
    <p:extLst>
      <p:ext uri="{BB962C8B-B14F-4D97-AF65-F5344CB8AC3E}">
        <p14:creationId xmlns="" xmlns:p14="http://schemas.microsoft.com/office/powerpoint/2010/main" val="22425379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111</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SPLINTER </a:t>
            </a:r>
            <a:r>
              <a:rPr lang="en-US" dirty="0"/>
              <a:t>: WOOD </a:t>
            </a:r>
            <a:r>
              <a:rPr lang="en-US" dirty="0" smtClean="0"/>
              <a:t>:: __________ : ___________</a:t>
            </a:r>
            <a:endParaRPr lang="en-US" dirty="0"/>
          </a:p>
          <a:p>
            <a:pPr marL="114300" indent="0">
              <a:buNone/>
            </a:pPr>
            <a:r>
              <a:rPr lang="en-US" dirty="0" smtClean="0"/>
              <a:t>  </a:t>
            </a:r>
            <a:endParaRPr lang="en-US" dirty="0"/>
          </a:p>
          <a:p>
            <a:pPr marL="114300" indent="0">
              <a:buNone/>
            </a:pPr>
            <a:r>
              <a:rPr lang="en-US" dirty="0" smtClean="0"/>
              <a:t>A) </a:t>
            </a:r>
            <a:r>
              <a:rPr lang="en-US" dirty="0"/>
              <a:t>skin : cell </a:t>
            </a:r>
          </a:p>
          <a:p>
            <a:pPr marL="114300" indent="0">
              <a:buNone/>
            </a:pPr>
            <a:r>
              <a:rPr lang="en-US" dirty="0" smtClean="0"/>
              <a:t>B) </a:t>
            </a:r>
            <a:r>
              <a:rPr lang="en-US" dirty="0"/>
              <a:t>guitar : orchestra </a:t>
            </a:r>
          </a:p>
          <a:p>
            <a:pPr marL="114300" indent="0">
              <a:buNone/>
            </a:pPr>
            <a:r>
              <a:rPr lang="en-US" dirty="0" smtClean="0"/>
              <a:t>C) </a:t>
            </a:r>
            <a:r>
              <a:rPr lang="en-US" dirty="0"/>
              <a:t>shard : glass </a:t>
            </a:r>
          </a:p>
          <a:p>
            <a:pPr marL="114300" indent="0">
              <a:buNone/>
            </a:pPr>
            <a:r>
              <a:rPr lang="en-US" dirty="0" smtClean="0"/>
              <a:t>D) </a:t>
            </a:r>
            <a:r>
              <a:rPr lang="en-US" dirty="0"/>
              <a:t>seed : bagel </a:t>
            </a:r>
          </a:p>
          <a:p>
            <a:pPr marL="114300" indent="0">
              <a:buNone/>
            </a:pPr>
            <a:r>
              <a:rPr lang="en-US" dirty="0" smtClean="0"/>
              <a:t>E) </a:t>
            </a:r>
            <a:r>
              <a:rPr lang="en-US" dirty="0"/>
              <a:t>glaze : pottery </a:t>
            </a:r>
          </a:p>
          <a:p>
            <a:endParaRPr lang="en-US" dirty="0"/>
          </a:p>
          <a:p>
            <a:r>
              <a:rPr lang="en-US" dirty="0">
                <a:solidFill>
                  <a:schemeClr val="bg1"/>
                </a:solidFill>
              </a:rPr>
              <a:t> </a:t>
            </a:r>
            <a:r>
              <a:rPr lang="en-US" dirty="0" smtClean="0">
                <a:solidFill>
                  <a:schemeClr val="bg1"/>
                </a:solidFill>
              </a:rPr>
              <a:t>C— Part to Whole</a:t>
            </a:r>
          </a:p>
          <a:p>
            <a:pPr marL="114300" indent="0">
              <a:buNone/>
            </a:pPr>
            <a:r>
              <a:rPr lang="en-US" dirty="0" smtClean="0">
                <a:solidFill>
                  <a:schemeClr val="bg1"/>
                </a:solidFill>
              </a:rPr>
              <a:t>A splinter is a small part of a piece of wood as a shard is a very small part of a piece of glass.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333441383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112</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CLEMENCY </a:t>
            </a:r>
            <a:r>
              <a:rPr lang="en-US" dirty="0"/>
              <a:t>: </a:t>
            </a:r>
            <a:r>
              <a:rPr lang="en-US" dirty="0" smtClean="0"/>
              <a:t>FORGIVENESS :: __________ : __________ </a:t>
            </a:r>
            <a:endParaRPr lang="en-US" dirty="0"/>
          </a:p>
          <a:p>
            <a:pPr marL="114300" indent="0">
              <a:buNone/>
            </a:pPr>
            <a:endParaRPr lang="en-US" dirty="0"/>
          </a:p>
          <a:p>
            <a:pPr marL="114300" indent="0">
              <a:buNone/>
            </a:pPr>
            <a:r>
              <a:rPr lang="en-US" dirty="0" smtClean="0"/>
              <a:t>A) </a:t>
            </a:r>
            <a:r>
              <a:rPr lang="en-US" dirty="0"/>
              <a:t>ardor : passion </a:t>
            </a:r>
          </a:p>
          <a:p>
            <a:pPr marL="114300" indent="0">
              <a:buNone/>
            </a:pPr>
            <a:r>
              <a:rPr lang="en-US" dirty="0" smtClean="0"/>
              <a:t>B) </a:t>
            </a:r>
            <a:r>
              <a:rPr lang="en-US" dirty="0"/>
              <a:t>oblivion : repair </a:t>
            </a:r>
          </a:p>
          <a:p>
            <a:pPr marL="114300" indent="0">
              <a:buNone/>
            </a:pPr>
            <a:r>
              <a:rPr lang="en-US" dirty="0" smtClean="0"/>
              <a:t>C) </a:t>
            </a:r>
            <a:r>
              <a:rPr lang="en-US" dirty="0"/>
              <a:t>nirvana : faith </a:t>
            </a:r>
          </a:p>
          <a:p>
            <a:pPr marL="114300" indent="0">
              <a:buNone/>
            </a:pPr>
            <a:r>
              <a:rPr lang="en-US" dirty="0"/>
              <a:t>D</a:t>
            </a:r>
            <a:r>
              <a:rPr lang="en-US" dirty="0" smtClean="0"/>
              <a:t>) </a:t>
            </a:r>
            <a:r>
              <a:rPr lang="en-US" dirty="0"/>
              <a:t>intoxication : sobriety </a:t>
            </a:r>
          </a:p>
          <a:p>
            <a:pPr marL="114300" indent="0">
              <a:buNone/>
            </a:pPr>
            <a:r>
              <a:rPr lang="en-US" dirty="0" smtClean="0"/>
              <a:t>E) </a:t>
            </a:r>
            <a:r>
              <a:rPr lang="en-US" dirty="0"/>
              <a:t>digestion : cuisine </a:t>
            </a:r>
          </a:p>
          <a:p>
            <a:endParaRPr lang="en-US" dirty="0"/>
          </a:p>
          <a:p>
            <a:r>
              <a:rPr lang="en-US" dirty="0">
                <a:solidFill>
                  <a:schemeClr val="bg1"/>
                </a:solidFill>
              </a:rPr>
              <a:t>  </a:t>
            </a:r>
            <a:r>
              <a:rPr lang="en-US" dirty="0" smtClean="0">
                <a:solidFill>
                  <a:schemeClr val="bg1"/>
                </a:solidFill>
              </a:rPr>
              <a:t>A—Definition (synonyms) </a:t>
            </a:r>
          </a:p>
          <a:p>
            <a:pPr marL="114300" indent="0">
              <a:buNone/>
            </a:pPr>
            <a:r>
              <a:rPr lang="en-US" dirty="0" smtClean="0">
                <a:solidFill>
                  <a:schemeClr val="bg1"/>
                </a:solidFill>
              </a:rPr>
              <a:t>Clemency is synonymous with forgiveness as ardor is synonymous with passion.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185269573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113</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ALTERCATION </a:t>
            </a:r>
            <a:r>
              <a:rPr lang="en-US" dirty="0"/>
              <a:t>: DISCUSSION </a:t>
            </a:r>
            <a:r>
              <a:rPr lang="en-US" dirty="0" smtClean="0"/>
              <a:t>:: __________ : __________</a:t>
            </a:r>
            <a:endParaRPr lang="en-US" dirty="0"/>
          </a:p>
          <a:p>
            <a:pPr marL="114300" indent="0">
              <a:buNone/>
            </a:pPr>
            <a:r>
              <a:rPr lang="en-US" dirty="0" smtClean="0"/>
              <a:t>  </a:t>
            </a:r>
            <a:endParaRPr lang="en-US" dirty="0"/>
          </a:p>
          <a:p>
            <a:pPr marL="114300" indent="0">
              <a:buNone/>
            </a:pPr>
            <a:r>
              <a:rPr lang="en-US" dirty="0" smtClean="0"/>
              <a:t>A) </a:t>
            </a:r>
            <a:r>
              <a:rPr lang="en-US" dirty="0"/>
              <a:t>sermon : preacher </a:t>
            </a:r>
          </a:p>
          <a:p>
            <a:pPr marL="114300" indent="0">
              <a:buNone/>
            </a:pPr>
            <a:r>
              <a:rPr lang="en-US" dirty="0" smtClean="0"/>
              <a:t>B) </a:t>
            </a:r>
            <a:r>
              <a:rPr lang="en-US" dirty="0"/>
              <a:t>judgment : mercy </a:t>
            </a:r>
          </a:p>
          <a:p>
            <a:pPr marL="114300" indent="0">
              <a:buNone/>
            </a:pPr>
            <a:r>
              <a:rPr lang="en-US" dirty="0"/>
              <a:t>C</a:t>
            </a:r>
            <a:r>
              <a:rPr lang="en-US" dirty="0" smtClean="0"/>
              <a:t>) </a:t>
            </a:r>
            <a:r>
              <a:rPr lang="en-US" dirty="0"/>
              <a:t>insult : critic </a:t>
            </a:r>
          </a:p>
          <a:p>
            <a:pPr marL="114300" indent="0">
              <a:buNone/>
            </a:pPr>
            <a:r>
              <a:rPr lang="en-US" dirty="0" smtClean="0"/>
              <a:t>D) </a:t>
            </a:r>
            <a:r>
              <a:rPr lang="en-US" dirty="0"/>
              <a:t>diatribe : speech </a:t>
            </a:r>
          </a:p>
          <a:p>
            <a:pPr marL="114300" indent="0">
              <a:buNone/>
            </a:pPr>
            <a:r>
              <a:rPr lang="en-US" dirty="0"/>
              <a:t>E</a:t>
            </a:r>
            <a:r>
              <a:rPr lang="en-US" dirty="0" smtClean="0"/>
              <a:t>) </a:t>
            </a:r>
            <a:r>
              <a:rPr lang="en-US" dirty="0"/>
              <a:t>requiem : composer </a:t>
            </a:r>
          </a:p>
          <a:p>
            <a:endParaRPr lang="en-US" dirty="0"/>
          </a:p>
          <a:p>
            <a:r>
              <a:rPr lang="en-US" dirty="0">
                <a:solidFill>
                  <a:schemeClr val="bg1"/>
                </a:solidFill>
              </a:rPr>
              <a:t> </a:t>
            </a:r>
            <a:r>
              <a:rPr lang="en-US" dirty="0" smtClean="0">
                <a:solidFill>
                  <a:schemeClr val="bg1"/>
                </a:solidFill>
              </a:rPr>
              <a:t>D—Type/Kind</a:t>
            </a:r>
            <a:endParaRPr lang="en-US" dirty="0">
              <a:solidFill>
                <a:schemeClr val="bg1"/>
              </a:solidFill>
            </a:endParaRPr>
          </a:p>
          <a:p>
            <a:pPr marL="114300" indent="0">
              <a:buNone/>
            </a:pPr>
            <a:r>
              <a:rPr lang="en-US" b="1" dirty="0" smtClean="0">
                <a:solidFill>
                  <a:schemeClr val="bg1"/>
                </a:solidFill>
              </a:rPr>
              <a:t> </a:t>
            </a:r>
            <a:r>
              <a:rPr lang="en-US" dirty="0" smtClean="0">
                <a:solidFill>
                  <a:schemeClr val="bg1"/>
                </a:solidFill>
              </a:rPr>
              <a:t>An </a:t>
            </a:r>
            <a:r>
              <a:rPr lang="en-US" i="1" dirty="0">
                <a:solidFill>
                  <a:schemeClr val="bg1"/>
                </a:solidFill>
              </a:rPr>
              <a:t>altercation </a:t>
            </a:r>
            <a:r>
              <a:rPr lang="en-US" dirty="0">
                <a:solidFill>
                  <a:schemeClr val="bg1"/>
                </a:solidFill>
              </a:rPr>
              <a:t>is a type of angry </a:t>
            </a:r>
            <a:r>
              <a:rPr lang="en-US" i="1" dirty="0">
                <a:solidFill>
                  <a:schemeClr val="bg1"/>
                </a:solidFill>
              </a:rPr>
              <a:t>discussion. </a:t>
            </a:r>
            <a:r>
              <a:rPr lang="en-US" dirty="0">
                <a:solidFill>
                  <a:schemeClr val="bg1"/>
                </a:solidFill>
              </a:rPr>
              <a:t>A </a:t>
            </a:r>
            <a:r>
              <a:rPr lang="en-US" i="1" dirty="0">
                <a:solidFill>
                  <a:schemeClr val="bg1"/>
                </a:solidFill>
              </a:rPr>
              <a:t>diatribe </a:t>
            </a:r>
            <a:r>
              <a:rPr lang="en-US" dirty="0">
                <a:solidFill>
                  <a:schemeClr val="bg1"/>
                </a:solidFill>
              </a:rPr>
              <a:t>is a type of angry </a:t>
            </a:r>
            <a:r>
              <a:rPr lang="en-US" i="1" dirty="0">
                <a:solidFill>
                  <a:schemeClr val="bg1"/>
                </a:solidFill>
              </a:rPr>
              <a:t>speech</a:t>
            </a:r>
            <a:r>
              <a:rPr lang="en-US" dirty="0">
                <a:solidFill>
                  <a:schemeClr val="bg1"/>
                </a:solidFill>
              </a:rPr>
              <a:t>. </a:t>
            </a:r>
          </a:p>
        </p:txBody>
      </p:sp>
    </p:spTree>
    <p:extLst>
      <p:ext uri="{BB962C8B-B14F-4D97-AF65-F5344CB8AC3E}">
        <p14:creationId xmlns="" xmlns:p14="http://schemas.microsoft.com/office/powerpoint/2010/main" val="92020945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114</a:t>
            </a:r>
            <a:endParaRPr lang="en-US" dirty="0"/>
          </a:p>
        </p:txBody>
      </p:sp>
      <p:sp>
        <p:nvSpPr>
          <p:cNvPr id="3" name="Content Placeholder 2"/>
          <p:cNvSpPr>
            <a:spLocks noGrp="1"/>
          </p:cNvSpPr>
          <p:nvPr>
            <p:ph idx="1"/>
          </p:nvPr>
        </p:nvSpPr>
        <p:spPr/>
        <p:txBody>
          <a:bodyPr>
            <a:normAutofit/>
          </a:bodyPr>
          <a:lstStyle/>
          <a:p>
            <a:endParaRPr lang="en-US" dirty="0"/>
          </a:p>
          <a:p>
            <a:pPr marL="114300" indent="0">
              <a:buNone/>
            </a:pPr>
            <a:r>
              <a:rPr lang="en-US" dirty="0"/>
              <a:t>GRAIN : SILO </a:t>
            </a:r>
            <a:r>
              <a:rPr lang="en-US" dirty="0" smtClean="0"/>
              <a:t>: ___________ : ___________</a:t>
            </a:r>
            <a:endParaRPr lang="en-US" dirty="0"/>
          </a:p>
          <a:p>
            <a:endParaRPr lang="en-US" dirty="0"/>
          </a:p>
          <a:p>
            <a:pPr marL="114300" indent="0">
              <a:buNone/>
            </a:pPr>
            <a:r>
              <a:rPr lang="en-US" dirty="0" smtClean="0"/>
              <a:t>A) </a:t>
            </a:r>
            <a:r>
              <a:rPr lang="en-US" dirty="0"/>
              <a:t>water : reservoir </a:t>
            </a:r>
          </a:p>
          <a:p>
            <a:pPr marL="114300" indent="0">
              <a:buNone/>
            </a:pPr>
            <a:r>
              <a:rPr lang="en-US" dirty="0" smtClean="0"/>
              <a:t>B) </a:t>
            </a:r>
            <a:r>
              <a:rPr lang="en-US" dirty="0"/>
              <a:t>fuel : ration </a:t>
            </a:r>
          </a:p>
          <a:p>
            <a:pPr marL="114300" indent="0">
              <a:buNone/>
            </a:pPr>
            <a:r>
              <a:rPr lang="en-US" dirty="0" smtClean="0"/>
              <a:t>C) </a:t>
            </a:r>
            <a:r>
              <a:rPr lang="en-US" dirty="0"/>
              <a:t>gasoline : automobile </a:t>
            </a:r>
          </a:p>
          <a:p>
            <a:pPr marL="114300" indent="0">
              <a:buNone/>
            </a:pPr>
            <a:r>
              <a:rPr lang="en-US" dirty="0" smtClean="0"/>
              <a:t>D) </a:t>
            </a:r>
            <a:r>
              <a:rPr lang="en-US" dirty="0"/>
              <a:t>snow : igloo </a:t>
            </a:r>
          </a:p>
          <a:p>
            <a:pPr marL="114300" indent="0">
              <a:buNone/>
            </a:pPr>
            <a:r>
              <a:rPr lang="en-US" dirty="0" smtClean="0"/>
              <a:t>E) </a:t>
            </a:r>
            <a:r>
              <a:rPr lang="en-US" dirty="0"/>
              <a:t>parchment : library </a:t>
            </a:r>
          </a:p>
          <a:p>
            <a:endParaRPr lang="en-US" dirty="0"/>
          </a:p>
          <a:p>
            <a:r>
              <a:rPr lang="en-US" dirty="0">
                <a:solidFill>
                  <a:schemeClr val="bg1"/>
                </a:solidFill>
              </a:rPr>
              <a:t>  </a:t>
            </a:r>
            <a:r>
              <a:rPr lang="en-US" dirty="0" smtClean="0">
                <a:solidFill>
                  <a:schemeClr val="bg1"/>
                </a:solidFill>
              </a:rPr>
              <a:t>A—Part to whole</a:t>
            </a:r>
          </a:p>
          <a:p>
            <a:r>
              <a:rPr lang="en-US" dirty="0" smtClean="0">
                <a:solidFill>
                  <a:schemeClr val="bg1"/>
                </a:solidFill>
              </a:rPr>
              <a:t>Grain is held in a silo as water is held in a reservoir</a:t>
            </a:r>
            <a:endParaRPr lang="en-US" dirty="0">
              <a:solidFill>
                <a:schemeClr val="bg1"/>
              </a:solidFill>
            </a:endParaRPr>
          </a:p>
          <a:p>
            <a:endParaRPr lang="en-US" dirty="0"/>
          </a:p>
        </p:txBody>
      </p:sp>
    </p:spTree>
    <p:extLst>
      <p:ext uri="{BB962C8B-B14F-4D97-AF65-F5344CB8AC3E}">
        <p14:creationId xmlns="" xmlns:p14="http://schemas.microsoft.com/office/powerpoint/2010/main" val="354321031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115</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ANGUISH is to PAIN as  </a:t>
            </a:r>
            <a:r>
              <a:rPr lang="en-US" smtClean="0"/>
              <a:t>___________ is to ___________. </a:t>
            </a:r>
            <a:endParaRPr lang="en-US" dirty="0"/>
          </a:p>
          <a:p>
            <a:endParaRPr lang="en-US" dirty="0"/>
          </a:p>
          <a:p>
            <a:pPr marL="114300" indent="0">
              <a:buNone/>
            </a:pPr>
            <a:r>
              <a:rPr lang="en-US" dirty="0" smtClean="0"/>
              <a:t>A) </a:t>
            </a:r>
            <a:r>
              <a:rPr lang="en-US" dirty="0"/>
              <a:t>lust : virtue </a:t>
            </a:r>
          </a:p>
          <a:p>
            <a:pPr marL="114300" indent="0">
              <a:buNone/>
            </a:pPr>
            <a:r>
              <a:rPr lang="en-US" dirty="0" smtClean="0"/>
              <a:t>B) </a:t>
            </a:r>
            <a:r>
              <a:rPr lang="en-US" dirty="0"/>
              <a:t>bliss : sadness </a:t>
            </a:r>
          </a:p>
          <a:p>
            <a:pPr marL="114300" indent="0">
              <a:buNone/>
            </a:pPr>
            <a:r>
              <a:rPr lang="en-US" dirty="0" smtClean="0"/>
              <a:t>C) </a:t>
            </a:r>
            <a:r>
              <a:rPr lang="en-US" dirty="0"/>
              <a:t>emptiness : vacancy </a:t>
            </a:r>
          </a:p>
          <a:p>
            <a:pPr marL="114300" indent="0">
              <a:buNone/>
            </a:pPr>
            <a:r>
              <a:rPr lang="en-US" dirty="0" smtClean="0"/>
              <a:t>D) </a:t>
            </a:r>
            <a:r>
              <a:rPr lang="en-US" dirty="0"/>
              <a:t>similarity : relationship </a:t>
            </a:r>
          </a:p>
          <a:p>
            <a:pPr marL="114300" indent="0">
              <a:buNone/>
            </a:pPr>
            <a:r>
              <a:rPr lang="en-US" dirty="0" smtClean="0"/>
              <a:t>E) </a:t>
            </a:r>
            <a:r>
              <a:rPr lang="en-US" dirty="0"/>
              <a:t>longing : desire </a:t>
            </a:r>
            <a:endParaRPr lang="en-US" dirty="0" smtClean="0"/>
          </a:p>
          <a:p>
            <a:pPr marL="114300" indent="0">
              <a:buNone/>
            </a:pPr>
            <a:endParaRPr lang="en-US" dirty="0"/>
          </a:p>
          <a:p>
            <a:pPr marL="114300" indent="0">
              <a:buNone/>
            </a:pPr>
            <a:r>
              <a:rPr lang="en-US" dirty="0" smtClean="0">
                <a:solidFill>
                  <a:schemeClr val="bg1"/>
                </a:solidFill>
              </a:rPr>
              <a:t>E—DEGREE</a:t>
            </a:r>
            <a:endParaRPr lang="en-US" dirty="0">
              <a:solidFill>
                <a:schemeClr val="bg1"/>
              </a:solidFill>
            </a:endParaRPr>
          </a:p>
          <a:p>
            <a:r>
              <a:rPr lang="en-US" dirty="0">
                <a:solidFill>
                  <a:schemeClr val="bg1"/>
                </a:solidFill>
              </a:rPr>
              <a:t>  </a:t>
            </a:r>
            <a:r>
              <a:rPr lang="en-US" i="1" dirty="0">
                <a:solidFill>
                  <a:schemeClr val="bg1"/>
                </a:solidFill>
              </a:rPr>
              <a:t>Anguish </a:t>
            </a:r>
            <a:r>
              <a:rPr lang="en-US" dirty="0">
                <a:solidFill>
                  <a:schemeClr val="bg1"/>
                </a:solidFill>
              </a:rPr>
              <a:t>is an intense </a:t>
            </a:r>
            <a:r>
              <a:rPr lang="en-US" i="1" dirty="0">
                <a:solidFill>
                  <a:schemeClr val="bg1"/>
                </a:solidFill>
              </a:rPr>
              <a:t>pain. Longing </a:t>
            </a:r>
            <a:r>
              <a:rPr lang="en-US" dirty="0">
                <a:solidFill>
                  <a:schemeClr val="bg1"/>
                </a:solidFill>
              </a:rPr>
              <a:t>is an intense </a:t>
            </a:r>
            <a:r>
              <a:rPr lang="en-US" i="1" dirty="0">
                <a:solidFill>
                  <a:schemeClr val="bg1"/>
                </a:solidFill>
              </a:rPr>
              <a:t>desire</a:t>
            </a:r>
            <a:r>
              <a:rPr lang="en-US" dirty="0">
                <a:solidFill>
                  <a:schemeClr val="bg1"/>
                </a:solidFill>
              </a:rPr>
              <a:t>. </a:t>
            </a:r>
          </a:p>
          <a:p>
            <a:endParaRPr lang="en-US" dirty="0"/>
          </a:p>
        </p:txBody>
      </p:sp>
    </p:spTree>
    <p:extLst>
      <p:ext uri="{BB962C8B-B14F-4D97-AF65-F5344CB8AC3E}">
        <p14:creationId xmlns="" xmlns:p14="http://schemas.microsoft.com/office/powerpoint/2010/main" val="361463734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116</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PREDICTABLE </a:t>
            </a:r>
            <a:r>
              <a:rPr lang="en-US" dirty="0"/>
              <a:t>: SPONTANEITY </a:t>
            </a:r>
            <a:r>
              <a:rPr lang="en-US" dirty="0" smtClean="0"/>
              <a:t>:: ___________ : ___________</a:t>
            </a:r>
            <a:endParaRPr lang="en-US" dirty="0"/>
          </a:p>
          <a:p>
            <a:endParaRPr lang="en-US" dirty="0"/>
          </a:p>
          <a:p>
            <a:pPr marL="114300" indent="0">
              <a:buNone/>
            </a:pPr>
            <a:r>
              <a:rPr lang="en-US" dirty="0" smtClean="0"/>
              <a:t>A) </a:t>
            </a:r>
            <a:r>
              <a:rPr lang="en-US" dirty="0"/>
              <a:t>stormy : reason </a:t>
            </a:r>
          </a:p>
          <a:p>
            <a:pPr marL="114300" indent="0">
              <a:buNone/>
            </a:pPr>
            <a:r>
              <a:rPr lang="en-US" dirty="0" smtClean="0"/>
              <a:t>B) </a:t>
            </a:r>
            <a:r>
              <a:rPr lang="en-US" dirty="0"/>
              <a:t>unfeeling : sympathy </a:t>
            </a:r>
          </a:p>
          <a:p>
            <a:pPr marL="114300" indent="0">
              <a:buNone/>
            </a:pPr>
            <a:r>
              <a:rPr lang="en-US" dirty="0" smtClean="0"/>
              <a:t>C) </a:t>
            </a:r>
            <a:r>
              <a:rPr lang="en-US" dirty="0"/>
              <a:t>capricious : will </a:t>
            </a:r>
          </a:p>
          <a:p>
            <a:pPr marL="114300" indent="0">
              <a:buNone/>
            </a:pPr>
            <a:r>
              <a:rPr lang="en-US" dirty="0" smtClean="0"/>
              <a:t>D) </a:t>
            </a:r>
            <a:r>
              <a:rPr lang="en-US" dirty="0"/>
              <a:t>dreamy : rest </a:t>
            </a:r>
          </a:p>
          <a:p>
            <a:pPr marL="114300" indent="0">
              <a:buNone/>
            </a:pPr>
            <a:r>
              <a:rPr lang="en-US" dirty="0" smtClean="0"/>
              <a:t>E) </a:t>
            </a:r>
            <a:r>
              <a:rPr lang="en-US" dirty="0"/>
              <a:t>unafraid : shame </a:t>
            </a:r>
          </a:p>
          <a:p>
            <a:endParaRPr lang="en-US" dirty="0"/>
          </a:p>
          <a:p>
            <a:r>
              <a:rPr lang="en-US" dirty="0"/>
              <a:t> </a:t>
            </a:r>
            <a:r>
              <a:rPr lang="en-US" dirty="0" smtClean="0">
                <a:solidFill>
                  <a:schemeClr val="bg1"/>
                </a:solidFill>
              </a:rPr>
              <a:t>LB—</a:t>
            </a:r>
            <a:r>
              <a:rPr lang="en-US" dirty="0" err="1" smtClean="0">
                <a:solidFill>
                  <a:schemeClr val="bg1"/>
                </a:solidFill>
              </a:rPr>
              <a:t>lACK</a:t>
            </a:r>
            <a:endParaRPr lang="en-US" dirty="0">
              <a:solidFill>
                <a:schemeClr val="bg1"/>
              </a:solidFill>
            </a:endParaRPr>
          </a:p>
          <a:p>
            <a:r>
              <a:rPr lang="en-US" i="1" dirty="0">
                <a:solidFill>
                  <a:schemeClr val="bg1"/>
                </a:solidFill>
              </a:rPr>
              <a:t>Spontaneity </a:t>
            </a:r>
            <a:r>
              <a:rPr lang="en-US" dirty="0">
                <a:solidFill>
                  <a:schemeClr val="bg1"/>
                </a:solidFill>
              </a:rPr>
              <a:t>is the quality of being unpredictable or unplanned. Thus, someone who is </a:t>
            </a:r>
            <a:r>
              <a:rPr lang="en-US" i="1" dirty="0">
                <a:solidFill>
                  <a:schemeClr val="bg1"/>
                </a:solidFill>
              </a:rPr>
              <a:t>predictable </a:t>
            </a:r>
            <a:r>
              <a:rPr lang="en-US" dirty="0">
                <a:solidFill>
                  <a:schemeClr val="bg1"/>
                </a:solidFill>
              </a:rPr>
              <a:t>lacks spontaneity. </a:t>
            </a:r>
            <a:r>
              <a:rPr lang="en-US" i="1" dirty="0">
                <a:solidFill>
                  <a:schemeClr val="bg1"/>
                </a:solidFill>
              </a:rPr>
              <a:t>Sympathy </a:t>
            </a:r>
            <a:r>
              <a:rPr lang="en-US" dirty="0">
                <a:solidFill>
                  <a:schemeClr val="bg1"/>
                </a:solidFill>
              </a:rPr>
              <a:t>is a shared feeling. Thus, someone who is </a:t>
            </a:r>
            <a:r>
              <a:rPr lang="en-US" i="1" dirty="0">
                <a:solidFill>
                  <a:schemeClr val="bg1"/>
                </a:solidFill>
              </a:rPr>
              <a:t>unfeeling </a:t>
            </a:r>
            <a:r>
              <a:rPr lang="en-US" dirty="0">
                <a:solidFill>
                  <a:schemeClr val="bg1"/>
                </a:solidFill>
              </a:rPr>
              <a:t>lacks sympathy. </a:t>
            </a:r>
          </a:p>
        </p:txBody>
      </p:sp>
    </p:spTree>
    <p:extLst>
      <p:ext uri="{BB962C8B-B14F-4D97-AF65-F5344CB8AC3E}">
        <p14:creationId xmlns="" xmlns:p14="http://schemas.microsoft.com/office/powerpoint/2010/main" val="3282650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117</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ENIGMA </a:t>
            </a:r>
            <a:r>
              <a:rPr lang="en-US" dirty="0"/>
              <a:t>: </a:t>
            </a:r>
            <a:r>
              <a:rPr lang="en-US" dirty="0" smtClean="0"/>
              <a:t>MYSTERIOUS :: ___________ : __________</a:t>
            </a:r>
            <a:endParaRPr lang="en-US" dirty="0"/>
          </a:p>
          <a:p>
            <a:endParaRPr lang="en-US" dirty="0"/>
          </a:p>
          <a:p>
            <a:pPr marL="114300" indent="0">
              <a:buNone/>
            </a:pPr>
            <a:r>
              <a:rPr lang="en-US" dirty="0" smtClean="0"/>
              <a:t>A) </a:t>
            </a:r>
            <a:r>
              <a:rPr lang="en-US" dirty="0"/>
              <a:t>bigot : prejudiced </a:t>
            </a:r>
          </a:p>
          <a:p>
            <a:pPr marL="114300" indent="0">
              <a:buNone/>
            </a:pPr>
            <a:r>
              <a:rPr lang="en-US" dirty="0" smtClean="0"/>
              <a:t>B) </a:t>
            </a:r>
            <a:r>
              <a:rPr lang="en-US" dirty="0"/>
              <a:t>beetle : venomous </a:t>
            </a:r>
          </a:p>
          <a:p>
            <a:pPr marL="114300" indent="0">
              <a:buNone/>
            </a:pPr>
            <a:r>
              <a:rPr lang="en-US" dirty="0" smtClean="0"/>
              <a:t>C) </a:t>
            </a:r>
            <a:r>
              <a:rPr lang="en-US" dirty="0"/>
              <a:t>politician : obtuse </a:t>
            </a:r>
          </a:p>
          <a:p>
            <a:pPr marL="114300" indent="0">
              <a:buNone/>
            </a:pPr>
            <a:r>
              <a:rPr lang="en-US" dirty="0" smtClean="0"/>
              <a:t>D) </a:t>
            </a:r>
            <a:r>
              <a:rPr lang="en-US" dirty="0"/>
              <a:t>professor : glib </a:t>
            </a:r>
          </a:p>
          <a:p>
            <a:pPr marL="114300" indent="0">
              <a:buNone/>
            </a:pPr>
            <a:r>
              <a:rPr lang="en-US" dirty="0" smtClean="0"/>
              <a:t>E) potion </a:t>
            </a:r>
            <a:r>
              <a:rPr lang="en-US" dirty="0"/>
              <a:t>: potent </a:t>
            </a:r>
          </a:p>
          <a:p>
            <a:endParaRPr lang="en-US" dirty="0"/>
          </a:p>
          <a:p>
            <a:r>
              <a:rPr lang="en-US" dirty="0"/>
              <a:t> </a:t>
            </a:r>
            <a:r>
              <a:rPr lang="en-US" dirty="0" smtClean="0">
                <a:solidFill>
                  <a:schemeClr val="bg1"/>
                </a:solidFill>
              </a:rPr>
              <a:t>A—Characteristic</a:t>
            </a:r>
          </a:p>
          <a:p>
            <a:r>
              <a:rPr lang="en-US" dirty="0">
                <a:solidFill>
                  <a:schemeClr val="bg1"/>
                </a:solidFill>
              </a:rPr>
              <a:t>An </a:t>
            </a:r>
            <a:r>
              <a:rPr lang="en-US" i="1" dirty="0">
                <a:solidFill>
                  <a:schemeClr val="bg1"/>
                </a:solidFill>
              </a:rPr>
              <a:t>enigma </a:t>
            </a:r>
            <a:r>
              <a:rPr lang="en-US" dirty="0">
                <a:solidFill>
                  <a:schemeClr val="bg1"/>
                </a:solidFill>
              </a:rPr>
              <a:t>is a mystery or a puzzle. Thus, a characteristic of an enigma is to be </a:t>
            </a:r>
            <a:r>
              <a:rPr lang="en-US" i="1" dirty="0">
                <a:solidFill>
                  <a:schemeClr val="bg1"/>
                </a:solidFill>
              </a:rPr>
              <a:t>mysterious</a:t>
            </a:r>
            <a:r>
              <a:rPr lang="en-US" dirty="0">
                <a:solidFill>
                  <a:schemeClr val="bg1"/>
                </a:solidFill>
              </a:rPr>
              <a:t>. A </a:t>
            </a:r>
            <a:r>
              <a:rPr lang="en-US" i="1" dirty="0">
                <a:solidFill>
                  <a:schemeClr val="bg1"/>
                </a:solidFill>
              </a:rPr>
              <a:t>bigot </a:t>
            </a:r>
            <a:r>
              <a:rPr lang="en-US" dirty="0">
                <a:solidFill>
                  <a:schemeClr val="bg1"/>
                </a:solidFill>
              </a:rPr>
              <a:t>is an intolerant or </a:t>
            </a:r>
            <a:r>
              <a:rPr lang="en-US" i="1" dirty="0">
                <a:solidFill>
                  <a:schemeClr val="bg1"/>
                </a:solidFill>
              </a:rPr>
              <a:t>prejudiced </a:t>
            </a:r>
            <a:r>
              <a:rPr lang="en-US" dirty="0">
                <a:solidFill>
                  <a:schemeClr val="bg1"/>
                </a:solidFill>
              </a:rPr>
              <a:t>person. Thus, a characteristic of a bigot is to be prejudiced. </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2055044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a:t>
            </a:r>
            <a:endParaRPr lang="en-US" dirty="0"/>
          </a:p>
        </p:txBody>
      </p:sp>
      <p:sp>
        <p:nvSpPr>
          <p:cNvPr id="3" name="Content Placeholder 2"/>
          <p:cNvSpPr>
            <a:spLocks noGrp="1"/>
          </p:cNvSpPr>
          <p:nvPr>
            <p:ph idx="1"/>
          </p:nvPr>
        </p:nvSpPr>
        <p:spPr/>
        <p:txBody>
          <a:bodyPr/>
          <a:lstStyle/>
          <a:p>
            <a:pPr marL="114300" indent="0">
              <a:buNone/>
            </a:pPr>
            <a:r>
              <a:rPr lang="en-US" sz="2400" b="1" dirty="0" smtClean="0"/>
              <a:t>Pleasure: Smile:: Pain: </a:t>
            </a:r>
            <a:r>
              <a:rPr lang="en-US" sz="2400" b="1" dirty="0"/>
              <a:t>________________</a:t>
            </a:r>
          </a:p>
          <a:p>
            <a:pPr marL="114300" indent="0">
              <a:buNone/>
            </a:pPr>
            <a:endParaRPr lang="en-US" sz="2400" b="1" dirty="0"/>
          </a:p>
          <a:p>
            <a:pPr marL="857250" indent="-742950">
              <a:buAutoNum type="alphaLcParenR"/>
            </a:pPr>
            <a:r>
              <a:rPr lang="en-US" sz="2400" b="1" dirty="0" smtClean="0"/>
              <a:t>Aspirin </a:t>
            </a:r>
            <a:endParaRPr lang="en-US" sz="2400" b="1" dirty="0"/>
          </a:p>
          <a:p>
            <a:pPr marL="857250" indent="-742950">
              <a:buAutoNum type="alphaLcParenR"/>
            </a:pPr>
            <a:r>
              <a:rPr lang="en-US" sz="2400" b="1" dirty="0" smtClean="0"/>
              <a:t>Suffering</a:t>
            </a:r>
          </a:p>
          <a:p>
            <a:pPr marL="857250" indent="-742950">
              <a:buAutoNum type="alphaLcParenR"/>
            </a:pPr>
            <a:r>
              <a:rPr lang="en-US" sz="2400" b="1" dirty="0" smtClean="0"/>
              <a:t>Grimace</a:t>
            </a:r>
            <a:endParaRPr lang="en-US" sz="2400" b="1" dirty="0"/>
          </a:p>
          <a:p>
            <a:pPr marL="857250" indent="-742950">
              <a:buAutoNum type="alphaLcParenR"/>
            </a:pPr>
            <a:r>
              <a:rPr lang="en-US" sz="2400" b="1" dirty="0" smtClean="0"/>
              <a:t>Tranquility</a:t>
            </a:r>
          </a:p>
          <a:p>
            <a:pPr marL="857250" indent="-742950">
              <a:buAutoNum type="alphaLcParenR"/>
            </a:pPr>
            <a:r>
              <a:rPr lang="en-US" sz="2400" b="1" dirty="0" smtClean="0"/>
              <a:t>Joy</a:t>
            </a:r>
          </a:p>
          <a:p>
            <a:endParaRPr lang="en-US" dirty="0" smtClean="0"/>
          </a:p>
          <a:p>
            <a:pPr marL="114300" indent="0">
              <a:buNone/>
            </a:pPr>
            <a:r>
              <a:rPr lang="en-US" dirty="0" smtClean="0">
                <a:solidFill>
                  <a:schemeClr val="bg1"/>
                </a:solidFill>
              </a:rPr>
              <a:t>C—Function</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96716948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118</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VEIL </a:t>
            </a:r>
            <a:r>
              <a:rPr lang="en-US" dirty="0"/>
              <a:t>: </a:t>
            </a:r>
            <a:r>
              <a:rPr lang="en-US" dirty="0" smtClean="0"/>
              <a:t>ENSHROUD :: ____________ : ____________</a:t>
            </a:r>
            <a:endParaRPr lang="en-US" dirty="0"/>
          </a:p>
          <a:p>
            <a:pPr marL="114300" indent="0">
              <a:buNone/>
            </a:pPr>
            <a:endParaRPr lang="en-US" dirty="0"/>
          </a:p>
          <a:p>
            <a:pPr marL="114300" indent="0">
              <a:buNone/>
            </a:pPr>
            <a:r>
              <a:rPr lang="en-US" dirty="0" smtClean="0"/>
              <a:t>A) </a:t>
            </a:r>
            <a:r>
              <a:rPr lang="en-US" dirty="0"/>
              <a:t>beautician : paint </a:t>
            </a:r>
          </a:p>
          <a:p>
            <a:pPr marL="114300" indent="0">
              <a:buNone/>
            </a:pPr>
            <a:r>
              <a:rPr lang="en-US" dirty="0" smtClean="0"/>
              <a:t>B) </a:t>
            </a:r>
            <a:r>
              <a:rPr lang="en-US" dirty="0"/>
              <a:t>lampoon : mock </a:t>
            </a:r>
          </a:p>
          <a:p>
            <a:pPr marL="114300" indent="0">
              <a:buNone/>
            </a:pPr>
            <a:r>
              <a:rPr lang="en-US" dirty="0" smtClean="0"/>
              <a:t>C) </a:t>
            </a:r>
            <a:r>
              <a:rPr lang="en-US" dirty="0"/>
              <a:t>laureate : preside </a:t>
            </a:r>
          </a:p>
          <a:p>
            <a:pPr marL="114300" indent="0">
              <a:buNone/>
            </a:pPr>
            <a:r>
              <a:rPr lang="en-US" dirty="0" smtClean="0"/>
              <a:t>D) </a:t>
            </a:r>
            <a:r>
              <a:rPr lang="en-US" dirty="0"/>
              <a:t>flare : locate </a:t>
            </a:r>
          </a:p>
          <a:p>
            <a:pPr marL="114300" indent="0">
              <a:buNone/>
            </a:pPr>
            <a:r>
              <a:rPr lang="en-US" dirty="0" smtClean="0"/>
              <a:t>E) </a:t>
            </a:r>
            <a:r>
              <a:rPr lang="en-US" dirty="0"/>
              <a:t>lantern : identify </a:t>
            </a:r>
          </a:p>
          <a:p>
            <a:endParaRPr lang="en-US" dirty="0"/>
          </a:p>
          <a:p>
            <a:r>
              <a:rPr lang="en-US" dirty="0">
                <a:solidFill>
                  <a:schemeClr val="bg1"/>
                </a:solidFill>
              </a:rPr>
              <a:t>  </a:t>
            </a:r>
            <a:r>
              <a:rPr lang="en-US" dirty="0" smtClean="0">
                <a:solidFill>
                  <a:schemeClr val="bg1"/>
                </a:solidFill>
              </a:rPr>
              <a:t>B—Function</a:t>
            </a:r>
          </a:p>
          <a:p>
            <a:endParaRPr lang="en-US" dirty="0">
              <a:solidFill>
                <a:schemeClr val="bg1"/>
              </a:solidFill>
            </a:endParaRPr>
          </a:p>
          <a:p>
            <a:pPr marL="114300" indent="0">
              <a:buNone/>
            </a:pPr>
            <a:r>
              <a:rPr lang="en-US" dirty="0">
                <a:solidFill>
                  <a:schemeClr val="bg1"/>
                </a:solidFill>
              </a:rPr>
              <a:t>A </a:t>
            </a:r>
            <a:r>
              <a:rPr lang="en-US" i="1" dirty="0">
                <a:solidFill>
                  <a:schemeClr val="bg1"/>
                </a:solidFill>
              </a:rPr>
              <a:t>veil </a:t>
            </a:r>
            <a:r>
              <a:rPr lang="en-US" dirty="0">
                <a:solidFill>
                  <a:schemeClr val="bg1"/>
                </a:solidFill>
              </a:rPr>
              <a:t>is a cloth that covers or hides something. Thus, the function of a veil is to </a:t>
            </a:r>
            <a:r>
              <a:rPr lang="en-US" i="1" dirty="0">
                <a:solidFill>
                  <a:schemeClr val="bg1"/>
                </a:solidFill>
              </a:rPr>
              <a:t>enshroud</a:t>
            </a:r>
            <a:r>
              <a:rPr lang="en-US" dirty="0">
                <a:solidFill>
                  <a:schemeClr val="bg1"/>
                </a:solidFill>
              </a:rPr>
              <a:t>. A </a:t>
            </a:r>
            <a:r>
              <a:rPr lang="en-US" i="1" dirty="0">
                <a:solidFill>
                  <a:schemeClr val="bg1"/>
                </a:solidFill>
              </a:rPr>
              <a:t>lampoon </a:t>
            </a:r>
            <a:r>
              <a:rPr lang="en-US" dirty="0">
                <a:solidFill>
                  <a:schemeClr val="bg1"/>
                </a:solidFill>
              </a:rPr>
              <a:t>is satirical comedy. Thus, the function of a </a:t>
            </a:r>
            <a:r>
              <a:rPr lang="en-US" i="1" dirty="0">
                <a:solidFill>
                  <a:schemeClr val="bg1"/>
                </a:solidFill>
              </a:rPr>
              <a:t>lampoon </a:t>
            </a:r>
            <a:r>
              <a:rPr lang="en-US" dirty="0">
                <a:solidFill>
                  <a:schemeClr val="bg1"/>
                </a:solidFill>
              </a:rPr>
              <a:t>is to mock. </a:t>
            </a:r>
          </a:p>
        </p:txBody>
      </p:sp>
    </p:spTree>
    <p:extLst>
      <p:ext uri="{BB962C8B-B14F-4D97-AF65-F5344CB8AC3E}">
        <p14:creationId xmlns="" xmlns:p14="http://schemas.microsoft.com/office/powerpoint/2010/main" val="340692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119</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POISON </a:t>
            </a:r>
            <a:r>
              <a:rPr lang="en-US" dirty="0"/>
              <a:t>: NOXIOUS </a:t>
            </a:r>
            <a:r>
              <a:rPr lang="en-US" dirty="0" smtClean="0"/>
              <a:t>:: __________ : ___________</a:t>
            </a:r>
            <a:endParaRPr lang="en-US" dirty="0"/>
          </a:p>
          <a:p>
            <a:pPr marL="114300" indent="0">
              <a:buNone/>
            </a:pPr>
            <a:endParaRPr lang="en-US" dirty="0"/>
          </a:p>
          <a:p>
            <a:pPr marL="114300" indent="0">
              <a:buNone/>
            </a:pPr>
            <a:r>
              <a:rPr lang="en-US" dirty="0" smtClean="0"/>
              <a:t>A) </a:t>
            </a:r>
            <a:r>
              <a:rPr lang="en-US" dirty="0"/>
              <a:t>performance : stellar </a:t>
            </a:r>
          </a:p>
          <a:p>
            <a:pPr marL="114300" indent="0">
              <a:buNone/>
            </a:pPr>
            <a:r>
              <a:rPr lang="en-US" dirty="0" smtClean="0"/>
              <a:t>B) </a:t>
            </a:r>
            <a:r>
              <a:rPr lang="en-US" dirty="0"/>
              <a:t>satellite : worldly </a:t>
            </a:r>
          </a:p>
          <a:p>
            <a:pPr marL="114300" indent="0">
              <a:buNone/>
            </a:pPr>
            <a:r>
              <a:rPr lang="en-US" dirty="0" smtClean="0"/>
              <a:t>C) </a:t>
            </a:r>
            <a:r>
              <a:rPr lang="en-US" dirty="0"/>
              <a:t>maze : labyrinthine </a:t>
            </a:r>
          </a:p>
          <a:p>
            <a:pPr marL="114300" indent="0">
              <a:buNone/>
            </a:pPr>
            <a:r>
              <a:rPr lang="en-US" dirty="0" smtClean="0"/>
              <a:t>D) </a:t>
            </a:r>
            <a:r>
              <a:rPr lang="en-US" dirty="0"/>
              <a:t>wavelength : shallow </a:t>
            </a:r>
          </a:p>
          <a:p>
            <a:pPr marL="114300" indent="0">
              <a:buNone/>
            </a:pPr>
            <a:r>
              <a:rPr lang="en-US" dirty="0"/>
              <a:t>E</a:t>
            </a:r>
            <a:r>
              <a:rPr lang="en-US" dirty="0" smtClean="0"/>
              <a:t>) </a:t>
            </a:r>
            <a:r>
              <a:rPr lang="en-US" dirty="0"/>
              <a:t>leather : worn </a:t>
            </a:r>
          </a:p>
          <a:p>
            <a:endParaRPr lang="en-US" dirty="0"/>
          </a:p>
          <a:p>
            <a:r>
              <a:rPr lang="en-US" dirty="0" smtClean="0">
                <a:solidFill>
                  <a:schemeClr val="bg1"/>
                </a:solidFill>
              </a:rPr>
              <a:t>C—Characteristic</a:t>
            </a:r>
            <a:endParaRPr lang="en-US" dirty="0">
              <a:solidFill>
                <a:schemeClr val="bg1"/>
              </a:solidFill>
            </a:endParaRPr>
          </a:p>
          <a:p>
            <a:r>
              <a:rPr lang="en-US" dirty="0">
                <a:solidFill>
                  <a:schemeClr val="bg1"/>
                </a:solidFill>
              </a:rPr>
              <a:t>A characteristic of a poison is to be </a:t>
            </a:r>
            <a:r>
              <a:rPr lang="en-US" i="1" dirty="0">
                <a:solidFill>
                  <a:schemeClr val="bg1"/>
                </a:solidFill>
              </a:rPr>
              <a:t>noxious </a:t>
            </a:r>
            <a:r>
              <a:rPr lang="en-US" dirty="0">
                <a:solidFill>
                  <a:schemeClr val="bg1"/>
                </a:solidFill>
              </a:rPr>
              <a:t>or toxic. A characteristic of a maze is to be </a:t>
            </a:r>
            <a:r>
              <a:rPr lang="en-US" i="1" dirty="0">
                <a:solidFill>
                  <a:schemeClr val="bg1"/>
                </a:solidFill>
              </a:rPr>
              <a:t>labyrinthine </a:t>
            </a:r>
            <a:r>
              <a:rPr lang="en-US" dirty="0">
                <a:solidFill>
                  <a:schemeClr val="bg1"/>
                </a:solidFill>
              </a:rPr>
              <a:t>or intricate. </a:t>
            </a:r>
          </a:p>
        </p:txBody>
      </p:sp>
    </p:spTree>
    <p:extLst>
      <p:ext uri="{BB962C8B-B14F-4D97-AF65-F5344CB8AC3E}">
        <p14:creationId xmlns="" xmlns:p14="http://schemas.microsoft.com/office/powerpoint/2010/main" val="201062090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120</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PLACID is to  </a:t>
            </a:r>
            <a:r>
              <a:rPr lang="en-US" dirty="0"/>
              <a:t>TUMULTUOUS </a:t>
            </a:r>
            <a:r>
              <a:rPr lang="en-US" dirty="0" smtClean="0"/>
              <a:t>as _________ is to ____________</a:t>
            </a:r>
            <a:endParaRPr lang="en-US" dirty="0"/>
          </a:p>
          <a:p>
            <a:pPr marL="114300" indent="0">
              <a:buNone/>
            </a:pPr>
            <a:endParaRPr lang="en-US" dirty="0"/>
          </a:p>
          <a:p>
            <a:pPr marL="114300" indent="0">
              <a:buNone/>
            </a:pPr>
            <a:r>
              <a:rPr lang="en-US" dirty="0" smtClean="0"/>
              <a:t>A) </a:t>
            </a:r>
            <a:r>
              <a:rPr lang="en-US" dirty="0"/>
              <a:t>coveted : desired </a:t>
            </a:r>
          </a:p>
          <a:p>
            <a:pPr marL="114300" indent="0">
              <a:buNone/>
            </a:pPr>
            <a:r>
              <a:rPr lang="en-US" dirty="0" smtClean="0"/>
              <a:t>B) </a:t>
            </a:r>
            <a:r>
              <a:rPr lang="en-US" dirty="0"/>
              <a:t>reviled : despised </a:t>
            </a:r>
          </a:p>
          <a:p>
            <a:pPr marL="114300" indent="0">
              <a:buNone/>
            </a:pPr>
            <a:r>
              <a:rPr lang="en-US" dirty="0" smtClean="0"/>
              <a:t>C) </a:t>
            </a:r>
            <a:r>
              <a:rPr lang="en-US" dirty="0"/>
              <a:t>tangential : irrelevant </a:t>
            </a:r>
          </a:p>
          <a:p>
            <a:pPr marL="114300" indent="0">
              <a:buNone/>
            </a:pPr>
            <a:r>
              <a:rPr lang="en-US" dirty="0" smtClean="0"/>
              <a:t>D) </a:t>
            </a:r>
            <a:r>
              <a:rPr lang="en-US" dirty="0"/>
              <a:t>credible : dubious </a:t>
            </a:r>
          </a:p>
          <a:p>
            <a:pPr marL="114300" indent="0">
              <a:buNone/>
            </a:pPr>
            <a:r>
              <a:rPr lang="en-US" dirty="0"/>
              <a:t>E</a:t>
            </a:r>
            <a:r>
              <a:rPr lang="en-US" dirty="0" smtClean="0"/>
              <a:t>) </a:t>
            </a:r>
            <a:r>
              <a:rPr lang="en-US" dirty="0"/>
              <a:t>unconventional : irregular </a:t>
            </a:r>
          </a:p>
          <a:p>
            <a:endParaRPr lang="en-US" dirty="0"/>
          </a:p>
          <a:p>
            <a:r>
              <a:rPr lang="en-US" dirty="0" smtClean="0">
                <a:solidFill>
                  <a:schemeClr val="bg1"/>
                </a:solidFill>
              </a:rPr>
              <a:t>D—Definitions (Antonyms) </a:t>
            </a:r>
          </a:p>
          <a:p>
            <a:pPr marL="114300" indent="0">
              <a:buNone/>
            </a:pPr>
            <a:r>
              <a:rPr lang="en-US" dirty="0" smtClean="0">
                <a:solidFill>
                  <a:schemeClr val="bg1"/>
                </a:solidFill>
              </a:rPr>
              <a:t>  </a:t>
            </a:r>
            <a:r>
              <a:rPr lang="en-US" i="1" dirty="0">
                <a:solidFill>
                  <a:schemeClr val="bg1"/>
                </a:solidFill>
              </a:rPr>
              <a:t>Placid </a:t>
            </a:r>
            <a:r>
              <a:rPr lang="en-US" dirty="0">
                <a:solidFill>
                  <a:schemeClr val="bg1"/>
                </a:solidFill>
              </a:rPr>
              <a:t>means peaceful, while </a:t>
            </a:r>
            <a:r>
              <a:rPr lang="en-US" i="1" dirty="0">
                <a:solidFill>
                  <a:schemeClr val="bg1"/>
                </a:solidFill>
              </a:rPr>
              <a:t>tumultuous </a:t>
            </a:r>
            <a:r>
              <a:rPr lang="en-US" dirty="0">
                <a:solidFill>
                  <a:schemeClr val="bg1"/>
                </a:solidFill>
              </a:rPr>
              <a:t>means chaotic or hectic. Thus, placid is the opposite of tumultuous. </a:t>
            </a:r>
            <a:r>
              <a:rPr lang="en-US" i="1" dirty="0">
                <a:solidFill>
                  <a:schemeClr val="bg1"/>
                </a:solidFill>
              </a:rPr>
              <a:t>Credible </a:t>
            </a:r>
            <a:r>
              <a:rPr lang="en-US" dirty="0">
                <a:solidFill>
                  <a:schemeClr val="bg1"/>
                </a:solidFill>
              </a:rPr>
              <a:t>means believable, while </a:t>
            </a:r>
            <a:r>
              <a:rPr lang="en-US" i="1" dirty="0">
                <a:solidFill>
                  <a:schemeClr val="bg1"/>
                </a:solidFill>
              </a:rPr>
              <a:t>dubious </a:t>
            </a:r>
            <a:r>
              <a:rPr lang="en-US" dirty="0">
                <a:solidFill>
                  <a:schemeClr val="bg1"/>
                </a:solidFill>
              </a:rPr>
              <a:t>means doubtful or suspicious. Thus, credible is the opposite of dubious. </a:t>
            </a:r>
          </a:p>
          <a:p>
            <a:pPr marL="114300" indent="0">
              <a:buNone/>
            </a:pPr>
            <a:endParaRPr lang="en-US" dirty="0"/>
          </a:p>
        </p:txBody>
      </p:sp>
    </p:spTree>
    <p:extLst>
      <p:ext uri="{BB962C8B-B14F-4D97-AF65-F5344CB8AC3E}">
        <p14:creationId xmlns="" xmlns:p14="http://schemas.microsoft.com/office/powerpoint/2010/main" val="308474154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121</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BLATANT </a:t>
            </a:r>
            <a:r>
              <a:rPr lang="en-US" dirty="0"/>
              <a:t>: OBVIOUS </a:t>
            </a:r>
          </a:p>
          <a:p>
            <a:pPr marL="114300" indent="0">
              <a:buNone/>
            </a:pPr>
            <a:endParaRPr lang="en-US" dirty="0"/>
          </a:p>
          <a:p>
            <a:pPr marL="114300" indent="0">
              <a:buNone/>
            </a:pPr>
            <a:r>
              <a:rPr lang="en-US" dirty="0" smtClean="0"/>
              <a:t>A) </a:t>
            </a:r>
            <a:r>
              <a:rPr lang="en-US" dirty="0"/>
              <a:t>obscure : marred </a:t>
            </a:r>
          </a:p>
          <a:p>
            <a:pPr marL="114300" indent="0">
              <a:buNone/>
            </a:pPr>
            <a:r>
              <a:rPr lang="en-US" dirty="0" smtClean="0"/>
              <a:t>B) </a:t>
            </a:r>
            <a:r>
              <a:rPr lang="en-US" dirty="0"/>
              <a:t>legendary : unbelievable </a:t>
            </a:r>
          </a:p>
          <a:p>
            <a:pPr marL="114300" indent="0">
              <a:buNone/>
            </a:pPr>
            <a:r>
              <a:rPr lang="en-US" dirty="0" smtClean="0"/>
              <a:t>C) </a:t>
            </a:r>
            <a:r>
              <a:rPr lang="en-US" dirty="0"/>
              <a:t>novel : obsolete </a:t>
            </a:r>
          </a:p>
          <a:p>
            <a:pPr marL="114300" indent="0">
              <a:buNone/>
            </a:pPr>
            <a:r>
              <a:rPr lang="en-US" dirty="0" smtClean="0"/>
              <a:t>D) </a:t>
            </a:r>
            <a:r>
              <a:rPr lang="en-US" dirty="0"/>
              <a:t>powerful : dominant </a:t>
            </a:r>
          </a:p>
          <a:p>
            <a:pPr marL="114300" indent="0">
              <a:buNone/>
            </a:pPr>
            <a:r>
              <a:rPr lang="en-US" dirty="0" smtClean="0"/>
              <a:t>E) </a:t>
            </a:r>
            <a:r>
              <a:rPr lang="en-US" dirty="0"/>
              <a:t>preeminent : important </a:t>
            </a:r>
          </a:p>
          <a:p>
            <a:endParaRPr lang="en-US" dirty="0"/>
          </a:p>
          <a:p>
            <a:r>
              <a:rPr lang="en-US" dirty="0" smtClean="0">
                <a:solidFill>
                  <a:schemeClr val="bg1"/>
                </a:solidFill>
              </a:rPr>
              <a:t>E—Degree</a:t>
            </a:r>
          </a:p>
          <a:p>
            <a:r>
              <a:rPr lang="en-US" dirty="0" smtClean="0">
                <a:solidFill>
                  <a:schemeClr val="bg1"/>
                </a:solidFill>
              </a:rPr>
              <a:t>Something </a:t>
            </a:r>
            <a:r>
              <a:rPr lang="en-US" dirty="0">
                <a:solidFill>
                  <a:schemeClr val="bg1"/>
                </a:solidFill>
              </a:rPr>
              <a:t>that is </a:t>
            </a:r>
            <a:r>
              <a:rPr lang="en-US" i="1" dirty="0">
                <a:solidFill>
                  <a:schemeClr val="bg1"/>
                </a:solidFill>
              </a:rPr>
              <a:t>blatant </a:t>
            </a:r>
            <a:r>
              <a:rPr lang="en-US" dirty="0">
                <a:solidFill>
                  <a:schemeClr val="bg1"/>
                </a:solidFill>
              </a:rPr>
              <a:t>is very obvious. Something that is </a:t>
            </a:r>
            <a:r>
              <a:rPr lang="en-US" i="1" dirty="0">
                <a:solidFill>
                  <a:schemeClr val="bg1"/>
                </a:solidFill>
              </a:rPr>
              <a:t>preeminent </a:t>
            </a:r>
            <a:r>
              <a:rPr lang="en-US" dirty="0">
                <a:solidFill>
                  <a:schemeClr val="bg1"/>
                </a:solidFill>
              </a:rPr>
              <a:t>is very important. </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354922176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122</a:t>
            </a:r>
            <a:endParaRPr lang="en-US" dirty="0"/>
          </a:p>
        </p:txBody>
      </p:sp>
      <p:sp>
        <p:nvSpPr>
          <p:cNvPr id="3" name="Content Placeholder 2"/>
          <p:cNvSpPr>
            <a:spLocks noGrp="1"/>
          </p:cNvSpPr>
          <p:nvPr>
            <p:ph idx="1"/>
          </p:nvPr>
        </p:nvSpPr>
        <p:spPr>
          <a:xfrm>
            <a:off x="457200" y="1371600"/>
            <a:ext cx="7620000" cy="5029200"/>
          </a:xfrm>
        </p:spPr>
        <p:txBody>
          <a:bodyPr>
            <a:normAutofit/>
          </a:bodyPr>
          <a:lstStyle/>
          <a:p>
            <a:endParaRPr lang="en-US" dirty="0"/>
          </a:p>
          <a:p>
            <a:pPr marL="114300" indent="0">
              <a:buNone/>
            </a:pPr>
            <a:r>
              <a:rPr lang="en-US" dirty="0"/>
              <a:t>BLASPHEMY : RELIGION </a:t>
            </a:r>
            <a:r>
              <a:rPr lang="en-US" dirty="0" smtClean="0"/>
              <a:t>  </a:t>
            </a:r>
            <a:endParaRPr lang="en-US" dirty="0"/>
          </a:p>
          <a:p>
            <a:pPr marL="114300" indent="0">
              <a:buNone/>
            </a:pPr>
            <a:endParaRPr lang="en-US" dirty="0"/>
          </a:p>
          <a:p>
            <a:pPr marL="114300" indent="0">
              <a:buNone/>
            </a:pPr>
            <a:r>
              <a:rPr lang="en-US" dirty="0" smtClean="0"/>
              <a:t>A) </a:t>
            </a:r>
            <a:r>
              <a:rPr lang="en-US" dirty="0"/>
              <a:t>fornication : marriage </a:t>
            </a:r>
          </a:p>
          <a:p>
            <a:pPr marL="114300" indent="0">
              <a:buNone/>
            </a:pPr>
            <a:r>
              <a:rPr lang="en-US" dirty="0" smtClean="0"/>
              <a:t>B) </a:t>
            </a:r>
            <a:r>
              <a:rPr lang="en-US" dirty="0"/>
              <a:t>treason : state </a:t>
            </a:r>
          </a:p>
          <a:p>
            <a:pPr marL="114300" indent="0">
              <a:buNone/>
            </a:pPr>
            <a:r>
              <a:rPr lang="en-US" dirty="0" smtClean="0"/>
              <a:t>C) </a:t>
            </a:r>
            <a:r>
              <a:rPr lang="en-US" dirty="0"/>
              <a:t>lethargy : energy </a:t>
            </a:r>
          </a:p>
          <a:p>
            <a:pPr marL="114300" indent="0">
              <a:buNone/>
            </a:pPr>
            <a:r>
              <a:rPr lang="en-US" dirty="0" smtClean="0"/>
              <a:t>D) </a:t>
            </a:r>
            <a:r>
              <a:rPr lang="en-US" dirty="0"/>
              <a:t>avarice : currency </a:t>
            </a:r>
          </a:p>
          <a:p>
            <a:pPr marL="114300" indent="0">
              <a:buNone/>
            </a:pPr>
            <a:r>
              <a:rPr lang="en-US" dirty="0" smtClean="0"/>
              <a:t>E) </a:t>
            </a:r>
            <a:r>
              <a:rPr lang="en-US" dirty="0"/>
              <a:t>apathy : motivation </a:t>
            </a:r>
          </a:p>
          <a:p>
            <a:endParaRPr lang="en-US" dirty="0"/>
          </a:p>
          <a:p>
            <a:r>
              <a:rPr lang="en-US" dirty="0" smtClean="0">
                <a:solidFill>
                  <a:schemeClr val="bg1"/>
                </a:solidFill>
              </a:rPr>
              <a:t>B—Degree</a:t>
            </a:r>
          </a:p>
          <a:p>
            <a:r>
              <a:rPr lang="en-US" i="1" dirty="0">
                <a:solidFill>
                  <a:schemeClr val="bg1"/>
                </a:solidFill>
              </a:rPr>
              <a:t>Blasphemy </a:t>
            </a:r>
            <a:r>
              <a:rPr lang="en-US" dirty="0">
                <a:solidFill>
                  <a:schemeClr val="bg1"/>
                </a:solidFill>
              </a:rPr>
              <a:t>is an offense against a </a:t>
            </a:r>
            <a:r>
              <a:rPr lang="en-US" i="1" dirty="0">
                <a:solidFill>
                  <a:schemeClr val="bg1"/>
                </a:solidFill>
              </a:rPr>
              <a:t>religion</a:t>
            </a:r>
            <a:r>
              <a:rPr lang="en-US" dirty="0">
                <a:solidFill>
                  <a:schemeClr val="bg1"/>
                </a:solidFill>
              </a:rPr>
              <a:t>. </a:t>
            </a:r>
            <a:r>
              <a:rPr lang="en-US" i="1" dirty="0">
                <a:solidFill>
                  <a:schemeClr val="bg1"/>
                </a:solidFill>
              </a:rPr>
              <a:t>Treason </a:t>
            </a:r>
            <a:r>
              <a:rPr lang="en-US" dirty="0">
                <a:solidFill>
                  <a:schemeClr val="bg1"/>
                </a:solidFill>
              </a:rPr>
              <a:t>is an offense against a </a:t>
            </a:r>
            <a:r>
              <a:rPr lang="en-US" i="1" dirty="0">
                <a:solidFill>
                  <a:schemeClr val="bg1"/>
                </a:solidFill>
              </a:rPr>
              <a:t>state</a:t>
            </a:r>
            <a:r>
              <a:rPr lang="en-US" dirty="0">
                <a:solidFill>
                  <a:schemeClr val="bg1"/>
                </a:solidFill>
              </a:rPr>
              <a:t>. </a:t>
            </a:r>
            <a:r>
              <a:rPr lang="en-US" dirty="0" smtClean="0">
                <a:solidFill>
                  <a:schemeClr val="bg1"/>
                </a:solidFill>
              </a:rPr>
              <a:t>  </a:t>
            </a:r>
            <a:endParaRPr lang="en-US" dirty="0">
              <a:solidFill>
                <a:schemeClr val="bg1"/>
              </a:solidFill>
            </a:endParaRPr>
          </a:p>
          <a:p>
            <a:endParaRPr lang="en-US" dirty="0"/>
          </a:p>
        </p:txBody>
      </p:sp>
    </p:spTree>
    <p:extLst>
      <p:ext uri="{BB962C8B-B14F-4D97-AF65-F5344CB8AC3E}">
        <p14:creationId xmlns="" xmlns:p14="http://schemas.microsoft.com/office/powerpoint/2010/main" val="1571188192"/>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123</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TAWDRY </a:t>
            </a:r>
            <a:r>
              <a:rPr lang="en-US" dirty="0"/>
              <a:t>: TASTE </a:t>
            </a:r>
            <a:r>
              <a:rPr lang="en-US" dirty="0" smtClean="0"/>
              <a:t>:: ___________ : __________</a:t>
            </a:r>
            <a:endParaRPr lang="en-US" dirty="0"/>
          </a:p>
          <a:p>
            <a:pPr marL="114300" indent="0">
              <a:buNone/>
            </a:pPr>
            <a:endParaRPr lang="en-US" dirty="0"/>
          </a:p>
          <a:p>
            <a:pPr marL="114300" indent="0">
              <a:buNone/>
            </a:pPr>
            <a:r>
              <a:rPr lang="en-US" dirty="0" smtClean="0"/>
              <a:t>A) </a:t>
            </a:r>
            <a:r>
              <a:rPr lang="en-US" dirty="0"/>
              <a:t>vicious : wrath </a:t>
            </a:r>
          </a:p>
          <a:p>
            <a:pPr marL="114300" indent="0">
              <a:buNone/>
            </a:pPr>
            <a:r>
              <a:rPr lang="en-US" dirty="0" smtClean="0"/>
              <a:t>B) </a:t>
            </a:r>
            <a:r>
              <a:rPr lang="en-US" dirty="0"/>
              <a:t>bourgeois : wealth </a:t>
            </a:r>
          </a:p>
          <a:p>
            <a:pPr marL="114300" indent="0">
              <a:buNone/>
            </a:pPr>
            <a:r>
              <a:rPr lang="en-US" dirty="0" smtClean="0"/>
              <a:t>C) </a:t>
            </a:r>
            <a:r>
              <a:rPr lang="en-US" dirty="0"/>
              <a:t>haughty : humility </a:t>
            </a:r>
          </a:p>
          <a:p>
            <a:pPr marL="114300" indent="0">
              <a:buNone/>
            </a:pPr>
            <a:r>
              <a:rPr lang="en-US" dirty="0" smtClean="0"/>
              <a:t>D) </a:t>
            </a:r>
            <a:r>
              <a:rPr lang="en-US" dirty="0"/>
              <a:t>paraplegic : legs </a:t>
            </a:r>
          </a:p>
          <a:p>
            <a:pPr marL="114300" indent="0">
              <a:buNone/>
            </a:pPr>
            <a:r>
              <a:rPr lang="en-US" dirty="0" smtClean="0"/>
              <a:t>E) </a:t>
            </a:r>
            <a:r>
              <a:rPr lang="en-US" dirty="0"/>
              <a:t>misshapen : deformity </a:t>
            </a:r>
          </a:p>
          <a:p>
            <a:endParaRPr lang="en-US" dirty="0"/>
          </a:p>
          <a:p>
            <a:r>
              <a:rPr lang="en-US" dirty="0"/>
              <a:t> </a:t>
            </a:r>
            <a:r>
              <a:rPr lang="en-US" b="1" dirty="0" smtClean="0">
                <a:solidFill>
                  <a:schemeClr val="bg1"/>
                </a:solidFill>
              </a:rPr>
              <a:t>C –Degree</a:t>
            </a:r>
            <a:endParaRPr lang="en-US" dirty="0">
              <a:solidFill>
                <a:schemeClr val="bg1"/>
              </a:solidFill>
            </a:endParaRPr>
          </a:p>
          <a:p>
            <a:r>
              <a:rPr lang="en-US" i="1" dirty="0">
                <a:solidFill>
                  <a:schemeClr val="bg1"/>
                </a:solidFill>
              </a:rPr>
              <a:t>Tawdry </a:t>
            </a:r>
            <a:r>
              <a:rPr lang="en-US" dirty="0">
                <a:solidFill>
                  <a:schemeClr val="bg1"/>
                </a:solidFill>
              </a:rPr>
              <a:t>means tacky or tasteless. Thus, someone who is tawdry lacks </a:t>
            </a:r>
            <a:r>
              <a:rPr lang="en-US" i="1" dirty="0">
                <a:solidFill>
                  <a:schemeClr val="bg1"/>
                </a:solidFill>
              </a:rPr>
              <a:t>taste</a:t>
            </a:r>
            <a:r>
              <a:rPr lang="en-US" dirty="0">
                <a:solidFill>
                  <a:schemeClr val="bg1"/>
                </a:solidFill>
              </a:rPr>
              <a:t>. </a:t>
            </a:r>
            <a:r>
              <a:rPr lang="en-US" i="1" dirty="0">
                <a:solidFill>
                  <a:schemeClr val="bg1"/>
                </a:solidFill>
              </a:rPr>
              <a:t>Haughty </a:t>
            </a:r>
            <a:r>
              <a:rPr lang="en-US" dirty="0">
                <a:solidFill>
                  <a:schemeClr val="bg1"/>
                </a:solidFill>
              </a:rPr>
              <a:t>means pretentious or proud. Thus, someone who is haughty lacks </a:t>
            </a:r>
            <a:r>
              <a:rPr lang="en-US" i="1" dirty="0">
                <a:solidFill>
                  <a:schemeClr val="bg1"/>
                </a:solidFill>
              </a:rPr>
              <a:t>humility</a:t>
            </a:r>
            <a:r>
              <a:rPr lang="en-US" dirty="0">
                <a:solidFill>
                  <a:schemeClr val="bg1"/>
                </a:solidFill>
              </a:rPr>
              <a:t>. </a:t>
            </a:r>
            <a:r>
              <a:rPr lang="en-US" dirty="0" smtClean="0">
                <a:solidFill>
                  <a:schemeClr val="bg1"/>
                </a:solidFill>
              </a:rPr>
              <a:t> </a:t>
            </a:r>
            <a:endParaRPr lang="en-US" dirty="0">
              <a:solidFill>
                <a:schemeClr val="bg1"/>
              </a:solidFill>
            </a:endParaRPr>
          </a:p>
          <a:p>
            <a:endParaRPr lang="en-US" dirty="0"/>
          </a:p>
        </p:txBody>
      </p:sp>
    </p:spTree>
    <p:extLst>
      <p:ext uri="{BB962C8B-B14F-4D97-AF65-F5344CB8AC3E}">
        <p14:creationId xmlns="" xmlns:p14="http://schemas.microsoft.com/office/powerpoint/2010/main" val="366296286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124</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TEDIUM </a:t>
            </a:r>
            <a:r>
              <a:rPr lang="en-US" dirty="0"/>
              <a:t>: </a:t>
            </a:r>
            <a:r>
              <a:rPr lang="en-US" dirty="0" smtClean="0"/>
              <a:t>EXCITEMENT :: ____________ : _________ </a:t>
            </a:r>
            <a:endParaRPr lang="en-US" dirty="0"/>
          </a:p>
          <a:p>
            <a:pPr marL="114300" indent="0">
              <a:buNone/>
            </a:pPr>
            <a:r>
              <a:rPr lang="en-US" dirty="0" smtClean="0"/>
              <a:t>  </a:t>
            </a:r>
            <a:endParaRPr lang="en-US" dirty="0"/>
          </a:p>
          <a:p>
            <a:pPr marL="114300" indent="0">
              <a:buNone/>
            </a:pPr>
            <a:r>
              <a:rPr lang="en-US" dirty="0" smtClean="0"/>
              <a:t>A) </a:t>
            </a:r>
            <a:r>
              <a:rPr lang="en-US" dirty="0"/>
              <a:t>revision : edition </a:t>
            </a:r>
          </a:p>
          <a:p>
            <a:pPr marL="114300" indent="0">
              <a:buNone/>
            </a:pPr>
            <a:r>
              <a:rPr lang="en-US" dirty="0" smtClean="0"/>
              <a:t>B) </a:t>
            </a:r>
            <a:r>
              <a:rPr lang="en-US" dirty="0"/>
              <a:t>honor : prestige </a:t>
            </a:r>
          </a:p>
          <a:p>
            <a:pPr marL="114300" indent="0">
              <a:buNone/>
            </a:pPr>
            <a:r>
              <a:rPr lang="en-US" dirty="0" smtClean="0"/>
              <a:t>C) </a:t>
            </a:r>
            <a:r>
              <a:rPr lang="en-US" dirty="0"/>
              <a:t>mortgage : debt </a:t>
            </a:r>
          </a:p>
          <a:p>
            <a:pPr marL="114300" indent="0">
              <a:buNone/>
            </a:pPr>
            <a:r>
              <a:rPr lang="en-US" dirty="0" smtClean="0"/>
              <a:t>D) </a:t>
            </a:r>
            <a:r>
              <a:rPr lang="en-US" dirty="0"/>
              <a:t>acceptance : denial </a:t>
            </a:r>
          </a:p>
          <a:p>
            <a:pPr marL="114300" indent="0">
              <a:buNone/>
            </a:pPr>
            <a:r>
              <a:rPr lang="en-US" dirty="0" smtClean="0"/>
              <a:t>E) </a:t>
            </a:r>
            <a:r>
              <a:rPr lang="en-US" dirty="0"/>
              <a:t>perturbation : frustration </a:t>
            </a:r>
          </a:p>
          <a:p>
            <a:endParaRPr lang="en-US" dirty="0"/>
          </a:p>
          <a:p>
            <a:r>
              <a:rPr lang="en-US" dirty="0"/>
              <a:t> </a:t>
            </a:r>
            <a:r>
              <a:rPr lang="en-US" dirty="0" smtClean="0">
                <a:solidFill>
                  <a:schemeClr val="bg1"/>
                </a:solidFill>
              </a:rPr>
              <a:t>D—Definition (Antonyms) </a:t>
            </a:r>
          </a:p>
          <a:p>
            <a:r>
              <a:rPr lang="en-US" i="1" dirty="0">
                <a:solidFill>
                  <a:schemeClr val="bg1"/>
                </a:solidFill>
              </a:rPr>
              <a:t>Tedium </a:t>
            </a:r>
            <a:r>
              <a:rPr lang="en-US" dirty="0">
                <a:solidFill>
                  <a:schemeClr val="bg1"/>
                </a:solidFill>
              </a:rPr>
              <a:t>is the opposite of </a:t>
            </a:r>
            <a:r>
              <a:rPr lang="en-US" i="1" dirty="0">
                <a:solidFill>
                  <a:schemeClr val="bg1"/>
                </a:solidFill>
              </a:rPr>
              <a:t>excitement</a:t>
            </a:r>
            <a:r>
              <a:rPr lang="en-US" dirty="0">
                <a:solidFill>
                  <a:schemeClr val="bg1"/>
                </a:solidFill>
              </a:rPr>
              <a:t>. </a:t>
            </a:r>
            <a:r>
              <a:rPr lang="en-US" i="1" dirty="0">
                <a:solidFill>
                  <a:schemeClr val="bg1"/>
                </a:solidFill>
              </a:rPr>
              <a:t>Acceptance </a:t>
            </a:r>
            <a:r>
              <a:rPr lang="en-US" dirty="0">
                <a:solidFill>
                  <a:schemeClr val="bg1"/>
                </a:solidFill>
              </a:rPr>
              <a:t>is the opposite of </a:t>
            </a:r>
            <a:r>
              <a:rPr lang="en-US" i="1" dirty="0">
                <a:solidFill>
                  <a:schemeClr val="bg1"/>
                </a:solidFill>
              </a:rPr>
              <a:t>denial</a:t>
            </a:r>
            <a:r>
              <a:rPr lang="en-US" dirty="0">
                <a:solidFill>
                  <a:schemeClr val="bg1"/>
                </a:solidFill>
              </a:rPr>
              <a:t>. </a:t>
            </a:r>
          </a:p>
          <a:p>
            <a:pPr marL="114300" indent="0">
              <a:buNone/>
            </a:pPr>
            <a:endParaRPr lang="en-US" dirty="0"/>
          </a:p>
        </p:txBody>
      </p:sp>
    </p:spTree>
    <p:extLst>
      <p:ext uri="{BB962C8B-B14F-4D97-AF65-F5344CB8AC3E}">
        <p14:creationId xmlns="" xmlns:p14="http://schemas.microsoft.com/office/powerpoint/2010/main" val="811500893"/>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125</a:t>
            </a:r>
            <a:endParaRPr lang="en-US" dirty="0"/>
          </a:p>
        </p:txBody>
      </p:sp>
      <p:sp>
        <p:nvSpPr>
          <p:cNvPr id="3" name="Content Placeholder 2"/>
          <p:cNvSpPr>
            <a:spLocks noGrp="1"/>
          </p:cNvSpPr>
          <p:nvPr>
            <p:ph idx="1"/>
          </p:nvPr>
        </p:nvSpPr>
        <p:spPr/>
        <p:txBody>
          <a:bodyPr/>
          <a:lstStyle/>
          <a:p>
            <a:r>
              <a:rPr lang="en-US" dirty="0" smtClean="0"/>
              <a:t>FRAIL is to BRAWN as ___________ is to ___________</a:t>
            </a:r>
          </a:p>
          <a:p>
            <a:pPr>
              <a:buNone/>
            </a:pPr>
            <a:r>
              <a:rPr lang="en-US" dirty="0" smtClean="0"/>
              <a:t>  </a:t>
            </a:r>
          </a:p>
          <a:p>
            <a:pPr>
              <a:buNone/>
            </a:pPr>
            <a:r>
              <a:rPr lang="en-US" dirty="0" smtClean="0"/>
              <a:t>A)  humorous : wit </a:t>
            </a:r>
          </a:p>
          <a:p>
            <a:pPr>
              <a:buNone/>
            </a:pPr>
            <a:r>
              <a:rPr lang="en-US" dirty="0" smtClean="0"/>
              <a:t>B)   obtuse : intensity   </a:t>
            </a:r>
          </a:p>
          <a:p>
            <a:pPr>
              <a:buNone/>
            </a:pPr>
            <a:r>
              <a:rPr lang="en-US" dirty="0" smtClean="0"/>
              <a:t>C)   disinterested : ennui</a:t>
            </a:r>
          </a:p>
          <a:p>
            <a:pPr>
              <a:buNone/>
            </a:pPr>
            <a:r>
              <a:rPr lang="en-US" dirty="0" smtClean="0"/>
              <a:t>D)  longwinded : brevity</a:t>
            </a:r>
          </a:p>
          <a:p>
            <a:pPr marL="571500" indent="-457200">
              <a:buAutoNum type="alphaUcParenR" startAt="5"/>
            </a:pPr>
            <a:r>
              <a:rPr lang="en-US" dirty="0" smtClean="0"/>
              <a:t>tenuous : weakness</a:t>
            </a:r>
          </a:p>
          <a:p>
            <a:pPr marL="571500" indent="-457200">
              <a:buAutoNum type="alphaUcParenR" startAt="5"/>
            </a:pPr>
            <a:endParaRPr lang="en-US" dirty="0" smtClean="0"/>
          </a:p>
          <a:p>
            <a:pPr marL="571500" indent="-457200">
              <a:buNone/>
            </a:pPr>
            <a:r>
              <a:rPr lang="en-US" dirty="0" smtClean="0">
                <a:solidFill>
                  <a:schemeClr val="bg1"/>
                </a:solidFill>
              </a:rPr>
              <a:t>D—Lack</a:t>
            </a:r>
          </a:p>
          <a:p>
            <a:pPr marL="571500" indent="-457200">
              <a:buNone/>
            </a:pPr>
            <a:r>
              <a:rPr lang="en-US" dirty="0" smtClean="0">
                <a:solidFill>
                  <a:schemeClr val="bg1"/>
                </a:solidFill>
              </a:rPr>
              <a:t>Someone who is frail is weak. Thus, someone who is frail lacks brawn. Someone who is longwinded talks at length. Thus, </a:t>
            </a:r>
          </a:p>
          <a:p>
            <a:pPr marL="571500" indent="-457200">
              <a:buNone/>
            </a:pPr>
            <a:r>
              <a:rPr lang="en-US" dirty="0" smtClean="0">
                <a:solidFill>
                  <a:schemeClr val="bg1"/>
                </a:solidFill>
              </a:rPr>
              <a:t>someone who is longwinded lacks brevity. </a:t>
            </a:r>
            <a:endParaRPr lang="en-US" dirty="0">
              <a:solidFill>
                <a:schemeClr val="bg1"/>
              </a:solidFill>
            </a:endParaRPr>
          </a:p>
        </p:txBody>
      </p:sp>
    </p:spTree>
    <p:extLst>
      <p:ext uri="{BB962C8B-B14F-4D97-AF65-F5344CB8AC3E}">
        <p14:creationId xmlns="" xmlns:p14="http://schemas.microsoft.com/office/powerpoint/2010/main" val="278247779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126</a:t>
            </a:r>
            <a:endParaRPr lang="en-US" dirty="0"/>
          </a:p>
        </p:txBody>
      </p:sp>
      <p:sp>
        <p:nvSpPr>
          <p:cNvPr id="3" name="Content Placeholder 2"/>
          <p:cNvSpPr>
            <a:spLocks noGrp="1"/>
          </p:cNvSpPr>
          <p:nvPr>
            <p:ph idx="1"/>
          </p:nvPr>
        </p:nvSpPr>
        <p:spPr/>
        <p:txBody>
          <a:bodyPr/>
          <a:lstStyle/>
          <a:p>
            <a:r>
              <a:rPr lang="en-US" dirty="0" smtClean="0"/>
              <a:t>ACROPHOBIA : HEIGHTS :: ___________ : __________</a:t>
            </a:r>
          </a:p>
          <a:p>
            <a:pPr>
              <a:buNone/>
            </a:pPr>
            <a:r>
              <a:rPr lang="en-US" dirty="0" smtClean="0"/>
              <a:t>  </a:t>
            </a:r>
          </a:p>
          <a:p>
            <a:pPr>
              <a:buNone/>
            </a:pPr>
            <a:r>
              <a:rPr lang="en-US" dirty="0" smtClean="0"/>
              <a:t>A)  claustrophobia : closets </a:t>
            </a:r>
          </a:p>
          <a:p>
            <a:pPr>
              <a:buNone/>
            </a:pPr>
            <a:r>
              <a:rPr lang="en-US" dirty="0" smtClean="0"/>
              <a:t>B)   homophobia : discrimination  </a:t>
            </a:r>
          </a:p>
          <a:p>
            <a:pPr>
              <a:buNone/>
            </a:pPr>
            <a:r>
              <a:rPr lang="en-US" dirty="0" smtClean="0"/>
              <a:t>C)   agoraphobia : crowds</a:t>
            </a:r>
          </a:p>
          <a:p>
            <a:pPr>
              <a:buNone/>
            </a:pPr>
            <a:r>
              <a:rPr lang="en-US" dirty="0" smtClean="0"/>
              <a:t>D)  vertigo : balance </a:t>
            </a:r>
          </a:p>
          <a:p>
            <a:pPr marL="571500" indent="-457200">
              <a:buAutoNum type="alphaUcParenR" startAt="5"/>
            </a:pPr>
            <a:r>
              <a:rPr lang="en-US" dirty="0" smtClean="0"/>
              <a:t>arachnophobia : insects </a:t>
            </a:r>
          </a:p>
          <a:p>
            <a:pPr marL="571500" indent="-457200">
              <a:buNone/>
            </a:pPr>
            <a:endParaRPr lang="en-US" dirty="0" smtClean="0"/>
          </a:p>
          <a:p>
            <a:pPr marL="571500" indent="-457200">
              <a:buNone/>
            </a:pPr>
            <a:r>
              <a:rPr lang="en-US" dirty="0" smtClean="0">
                <a:solidFill>
                  <a:schemeClr val="bg1"/>
                </a:solidFill>
              </a:rPr>
              <a:t>C--Characteristic</a:t>
            </a:r>
          </a:p>
          <a:p>
            <a:pPr marL="571500" indent="-457200">
              <a:buNone/>
            </a:pPr>
            <a:r>
              <a:rPr lang="en-US" dirty="0" smtClean="0">
                <a:solidFill>
                  <a:schemeClr val="bg1"/>
                </a:solidFill>
              </a:rPr>
              <a:t>Acrophobia is the fear of heights while agoraphobia is the fear of crowds. </a:t>
            </a:r>
            <a:endParaRPr lang="en-US" dirty="0">
              <a:solidFill>
                <a:schemeClr val="bg1"/>
              </a:solidFill>
            </a:endParaRPr>
          </a:p>
        </p:txBody>
      </p:sp>
    </p:spTree>
    <p:extLst>
      <p:ext uri="{BB962C8B-B14F-4D97-AF65-F5344CB8AC3E}">
        <p14:creationId xmlns="" xmlns:p14="http://schemas.microsoft.com/office/powerpoint/2010/main" val="163789929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127</a:t>
            </a:r>
            <a:endParaRPr lang="en-US" dirty="0"/>
          </a:p>
        </p:txBody>
      </p:sp>
      <p:sp>
        <p:nvSpPr>
          <p:cNvPr id="3" name="Content Placeholder 2"/>
          <p:cNvSpPr>
            <a:spLocks noGrp="1"/>
          </p:cNvSpPr>
          <p:nvPr>
            <p:ph idx="1"/>
          </p:nvPr>
        </p:nvSpPr>
        <p:spPr>
          <a:xfrm>
            <a:off x="457200" y="1676400"/>
            <a:ext cx="7620000" cy="4800600"/>
          </a:xfrm>
        </p:spPr>
        <p:txBody>
          <a:bodyPr>
            <a:normAutofit fontScale="92500"/>
          </a:bodyPr>
          <a:lstStyle/>
          <a:p>
            <a:pPr>
              <a:buNone/>
            </a:pPr>
            <a:r>
              <a:rPr lang="en-US" dirty="0" smtClean="0"/>
              <a:t>DEBUNK : VERIFY :: __________ : ___________</a:t>
            </a:r>
          </a:p>
          <a:p>
            <a:pPr>
              <a:buNone/>
            </a:pPr>
            <a:endParaRPr lang="en-US" dirty="0" smtClean="0"/>
          </a:p>
          <a:p>
            <a:pPr>
              <a:buNone/>
            </a:pPr>
            <a:r>
              <a:rPr lang="en-US" dirty="0" smtClean="0"/>
              <a:t>A)  revere : denigrate</a:t>
            </a:r>
          </a:p>
          <a:p>
            <a:pPr marL="571500" indent="-457200">
              <a:buNone/>
            </a:pPr>
            <a:r>
              <a:rPr lang="en-US" dirty="0" smtClean="0"/>
              <a:t>B) besmirch : slander   </a:t>
            </a:r>
          </a:p>
          <a:p>
            <a:pPr marL="571500" indent="-457200">
              <a:buNone/>
            </a:pPr>
            <a:r>
              <a:rPr lang="en-US" dirty="0" smtClean="0"/>
              <a:t>C) cower : submit  </a:t>
            </a:r>
          </a:p>
          <a:p>
            <a:pPr marL="571500" indent="-457200">
              <a:buNone/>
            </a:pPr>
            <a:r>
              <a:rPr lang="en-US" dirty="0" smtClean="0"/>
              <a:t>D) pontificate : pronounce  </a:t>
            </a:r>
          </a:p>
          <a:p>
            <a:pPr marL="571500" indent="-457200">
              <a:buNone/>
            </a:pPr>
            <a:r>
              <a:rPr lang="en-US" dirty="0" smtClean="0"/>
              <a:t>E)   capitulate : surrender </a:t>
            </a:r>
          </a:p>
          <a:p>
            <a:pPr>
              <a:buNone/>
            </a:pPr>
            <a:endParaRPr lang="en-US" dirty="0" smtClean="0"/>
          </a:p>
          <a:p>
            <a:pPr>
              <a:buNone/>
            </a:pPr>
            <a:r>
              <a:rPr lang="en-US" dirty="0" smtClean="0">
                <a:solidFill>
                  <a:schemeClr val="bg1"/>
                </a:solidFill>
              </a:rPr>
              <a:t>A—Definition (Antonym) </a:t>
            </a:r>
          </a:p>
          <a:p>
            <a:pPr>
              <a:buNone/>
            </a:pPr>
            <a:r>
              <a:rPr lang="en-US" dirty="0" smtClean="0">
                <a:solidFill>
                  <a:schemeClr val="bg1"/>
                </a:solidFill>
              </a:rPr>
              <a:t>To debunk is to prove to be untrue. To verify is to prove to be true. Thus, the opposite of debunk is verify. To revere is to respect </a:t>
            </a:r>
          </a:p>
          <a:p>
            <a:pPr>
              <a:buNone/>
            </a:pPr>
            <a:r>
              <a:rPr lang="en-US" dirty="0" smtClean="0">
                <a:solidFill>
                  <a:schemeClr val="bg1"/>
                </a:solidFill>
              </a:rPr>
              <a:t>or honor. To denigrate is to debase or insult. Thus, the opposite of revere is denigrate.</a:t>
            </a:r>
            <a:endParaRPr lang="en-US" dirty="0">
              <a:solidFill>
                <a:schemeClr val="bg1"/>
              </a:solidFill>
            </a:endParaRPr>
          </a:p>
        </p:txBody>
      </p:sp>
    </p:spTree>
    <p:extLst>
      <p:ext uri="{BB962C8B-B14F-4D97-AF65-F5344CB8AC3E}">
        <p14:creationId xmlns="" xmlns:p14="http://schemas.microsoft.com/office/powerpoint/2010/main" val="3660052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11</a:t>
            </a:r>
            <a:endParaRPr lang="en-US" dirty="0"/>
          </a:p>
        </p:txBody>
      </p:sp>
      <p:sp>
        <p:nvSpPr>
          <p:cNvPr id="3" name="Content Placeholder 2"/>
          <p:cNvSpPr>
            <a:spLocks noGrp="1"/>
          </p:cNvSpPr>
          <p:nvPr>
            <p:ph idx="1"/>
          </p:nvPr>
        </p:nvSpPr>
        <p:spPr/>
        <p:txBody>
          <a:bodyPr/>
          <a:lstStyle/>
          <a:p>
            <a:pPr marL="114300" indent="0">
              <a:buNone/>
            </a:pPr>
            <a:r>
              <a:rPr lang="en-US" sz="2400" b="1" dirty="0" smtClean="0"/>
              <a:t>Friendship: Rift:: Society:________________</a:t>
            </a:r>
            <a:endParaRPr lang="en-US" sz="2400" b="1" dirty="0"/>
          </a:p>
          <a:p>
            <a:pPr marL="114300" indent="0">
              <a:buNone/>
            </a:pPr>
            <a:endParaRPr lang="en-US" sz="2400" b="1" dirty="0"/>
          </a:p>
          <a:p>
            <a:pPr marL="857250" indent="-742950">
              <a:buAutoNum type="alphaLcParenR"/>
            </a:pPr>
            <a:r>
              <a:rPr lang="en-US" sz="2400" b="1" dirty="0" smtClean="0"/>
              <a:t>Haven </a:t>
            </a:r>
            <a:endParaRPr lang="en-US" sz="2400" b="1" dirty="0"/>
          </a:p>
          <a:p>
            <a:pPr marL="857250" indent="-742950">
              <a:buAutoNum type="alphaLcParenR"/>
            </a:pPr>
            <a:r>
              <a:rPr lang="en-US" sz="2400" b="1" dirty="0" smtClean="0"/>
              <a:t>Meeting</a:t>
            </a:r>
            <a:endParaRPr lang="en-US" sz="2400" b="1" dirty="0"/>
          </a:p>
          <a:p>
            <a:pPr marL="857250" indent="-742950">
              <a:buAutoNum type="alphaLcParenR"/>
            </a:pPr>
            <a:r>
              <a:rPr lang="en-US" sz="2400" b="1" dirty="0" smtClean="0"/>
              <a:t>Schism</a:t>
            </a:r>
            <a:endParaRPr lang="en-US" sz="2400" b="1" dirty="0"/>
          </a:p>
          <a:p>
            <a:pPr marL="857250" indent="-742950">
              <a:buAutoNum type="alphaLcParenR"/>
            </a:pPr>
            <a:r>
              <a:rPr lang="en-US" sz="2400" b="1" dirty="0" smtClean="0"/>
              <a:t>Manifesto</a:t>
            </a:r>
            <a:endParaRPr lang="en-US" dirty="0" smtClean="0"/>
          </a:p>
          <a:p>
            <a:pPr marL="857250" indent="-742950">
              <a:buAutoNum type="alphaLcParenR"/>
            </a:pPr>
            <a:r>
              <a:rPr lang="en-US" sz="2400" b="1" dirty="0" smtClean="0"/>
              <a:t>Party</a:t>
            </a:r>
          </a:p>
          <a:p>
            <a:pPr marL="857250" indent="-742950">
              <a:buAutoNum type="alphaLcParenR"/>
            </a:pPr>
            <a:endParaRPr lang="en-US" sz="2400" b="1" dirty="0"/>
          </a:p>
          <a:p>
            <a:pPr marL="114300" indent="0">
              <a:buNone/>
            </a:pPr>
            <a:r>
              <a:rPr lang="en-US" sz="2400" b="1" dirty="0" smtClean="0">
                <a:solidFill>
                  <a:schemeClr val="bg1"/>
                </a:solidFill>
              </a:rPr>
              <a:t>C—Degree</a:t>
            </a:r>
            <a:endParaRPr lang="en-US" sz="2400" b="1"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84070972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128</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HERETIC : UNORTHODOX :: __________ : __________</a:t>
            </a:r>
          </a:p>
          <a:p>
            <a:pPr>
              <a:buNone/>
            </a:pPr>
            <a:r>
              <a:rPr lang="en-US" dirty="0" smtClean="0"/>
              <a:t>   </a:t>
            </a:r>
          </a:p>
          <a:p>
            <a:pPr>
              <a:buNone/>
            </a:pPr>
            <a:r>
              <a:rPr lang="en-US" dirty="0" smtClean="0"/>
              <a:t>A)  hero : folksy</a:t>
            </a:r>
          </a:p>
          <a:p>
            <a:pPr>
              <a:buNone/>
            </a:pPr>
            <a:r>
              <a:rPr lang="en-US" dirty="0" smtClean="0"/>
              <a:t>B)   braggart : boastful  unorthodox. </a:t>
            </a:r>
          </a:p>
          <a:p>
            <a:pPr>
              <a:buNone/>
            </a:pPr>
            <a:r>
              <a:rPr lang="en-US" dirty="0" smtClean="0"/>
              <a:t>C)   javelin : underhanded   </a:t>
            </a:r>
          </a:p>
          <a:p>
            <a:pPr>
              <a:buNone/>
            </a:pPr>
            <a:r>
              <a:rPr lang="en-US" dirty="0" smtClean="0"/>
              <a:t>D)  hiatus : eternal </a:t>
            </a:r>
          </a:p>
          <a:p>
            <a:pPr>
              <a:buNone/>
            </a:pPr>
            <a:r>
              <a:rPr lang="en-US" dirty="0" smtClean="0"/>
              <a:t>E)   jinx : auspicious</a:t>
            </a:r>
          </a:p>
          <a:p>
            <a:pPr>
              <a:buNone/>
            </a:pPr>
            <a:endParaRPr lang="en-US" dirty="0" smtClean="0"/>
          </a:p>
          <a:p>
            <a:pPr>
              <a:buNone/>
            </a:pPr>
            <a:r>
              <a:rPr lang="en-US" dirty="0" smtClean="0">
                <a:solidFill>
                  <a:schemeClr val="bg1"/>
                </a:solidFill>
              </a:rPr>
              <a:t>B--Characteristic</a:t>
            </a:r>
          </a:p>
          <a:p>
            <a:pPr>
              <a:buNone/>
            </a:pPr>
            <a:r>
              <a:rPr lang="en-US" dirty="0" smtClean="0">
                <a:solidFill>
                  <a:schemeClr val="bg1"/>
                </a:solidFill>
              </a:rPr>
              <a:t>-A heretic is someone who dissents from official doctrines or beliefs. Thus, a characteristic of a heretic is to be unorthodox. A braggart is someone who brags. Thus, a characteristic of a braggart is to be boastful.</a:t>
            </a:r>
            <a:endParaRPr lang="en-US" dirty="0">
              <a:solidFill>
                <a:schemeClr val="bg1"/>
              </a:solidFill>
            </a:endParaRPr>
          </a:p>
        </p:txBody>
      </p:sp>
    </p:spTree>
    <p:extLst>
      <p:ext uri="{BB962C8B-B14F-4D97-AF65-F5344CB8AC3E}">
        <p14:creationId xmlns="" xmlns:p14="http://schemas.microsoft.com/office/powerpoint/2010/main" val="176846517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129</a:t>
            </a:r>
            <a:endParaRPr lang="en-US" dirty="0"/>
          </a:p>
        </p:txBody>
      </p:sp>
      <p:sp>
        <p:nvSpPr>
          <p:cNvPr id="3" name="Content Placeholder 2"/>
          <p:cNvSpPr>
            <a:spLocks noGrp="1"/>
          </p:cNvSpPr>
          <p:nvPr>
            <p:ph idx="1"/>
          </p:nvPr>
        </p:nvSpPr>
        <p:spPr/>
        <p:txBody>
          <a:bodyPr/>
          <a:lstStyle/>
          <a:p>
            <a:pPr>
              <a:buNone/>
            </a:pPr>
            <a:r>
              <a:rPr lang="en-US" dirty="0" smtClean="0"/>
              <a:t>LEGEND : MAP :: __________ : __________</a:t>
            </a:r>
          </a:p>
          <a:p>
            <a:pPr>
              <a:buNone/>
            </a:pPr>
            <a:r>
              <a:rPr lang="en-US" dirty="0" smtClean="0"/>
              <a:t>   </a:t>
            </a:r>
          </a:p>
          <a:p>
            <a:pPr>
              <a:buNone/>
            </a:pPr>
            <a:r>
              <a:rPr lang="en-US" dirty="0" smtClean="0"/>
              <a:t>A)  continent : nation</a:t>
            </a:r>
          </a:p>
          <a:p>
            <a:pPr>
              <a:buNone/>
            </a:pPr>
            <a:r>
              <a:rPr lang="en-US" dirty="0" smtClean="0"/>
              <a:t>B)   page : tome   </a:t>
            </a:r>
          </a:p>
          <a:p>
            <a:pPr>
              <a:buNone/>
            </a:pPr>
            <a:r>
              <a:rPr lang="en-US" dirty="0" smtClean="0"/>
              <a:t>C)   tirade : government</a:t>
            </a:r>
          </a:p>
          <a:p>
            <a:pPr>
              <a:buNone/>
            </a:pPr>
            <a:r>
              <a:rPr lang="en-US" dirty="0" smtClean="0"/>
              <a:t>D)  legion : family </a:t>
            </a:r>
          </a:p>
          <a:p>
            <a:pPr marL="571500" indent="-457200">
              <a:buAutoNum type="alphaUcParenR" startAt="5"/>
            </a:pPr>
            <a:r>
              <a:rPr lang="en-US" dirty="0" smtClean="0"/>
              <a:t>army : soldier</a:t>
            </a:r>
          </a:p>
          <a:p>
            <a:pPr marL="571500" indent="-457200">
              <a:buAutoNum type="alphaUcParenR" startAt="5"/>
            </a:pPr>
            <a:endParaRPr lang="en-US" dirty="0" smtClean="0"/>
          </a:p>
          <a:p>
            <a:pPr marL="571500" indent="-457200">
              <a:buNone/>
            </a:pPr>
            <a:r>
              <a:rPr lang="en-US" dirty="0" smtClean="0">
                <a:solidFill>
                  <a:schemeClr val="bg1"/>
                </a:solidFill>
              </a:rPr>
              <a:t>B—Part to whole</a:t>
            </a:r>
          </a:p>
          <a:p>
            <a:pPr marL="571500" indent="-457200">
              <a:buNone/>
            </a:pPr>
            <a:endParaRPr lang="en-US" dirty="0" smtClean="0"/>
          </a:p>
          <a:p>
            <a:pPr marL="571500" indent="-457200">
              <a:buNone/>
            </a:pPr>
            <a:endParaRPr lang="en-US" dirty="0" smtClean="0"/>
          </a:p>
          <a:p>
            <a:pPr marL="571500" indent="-457200">
              <a:buNone/>
            </a:pPr>
            <a:endParaRPr lang="en-US" dirty="0"/>
          </a:p>
        </p:txBody>
      </p:sp>
      <p:sp>
        <p:nvSpPr>
          <p:cNvPr id="4" name="Rectangle 3"/>
          <p:cNvSpPr/>
          <p:nvPr/>
        </p:nvSpPr>
        <p:spPr>
          <a:xfrm>
            <a:off x="533400" y="5410200"/>
            <a:ext cx="7620000" cy="369332"/>
          </a:xfrm>
          <a:prstGeom prst="rect">
            <a:avLst/>
          </a:prstGeom>
        </p:spPr>
        <p:txBody>
          <a:bodyPr wrap="square">
            <a:spAutoFit/>
          </a:bodyPr>
          <a:lstStyle/>
          <a:p>
            <a:r>
              <a:rPr lang="en-US" dirty="0" smtClean="0">
                <a:solidFill>
                  <a:schemeClr val="bg1"/>
                </a:solidFill>
              </a:rPr>
              <a:t>A legend is part of a map. A page is part of a tome or book.</a:t>
            </a:r>
            <a:endParaRPr lang="en-US" dirty="0">
              <a:solidFill>
                <a:schemeClr val="bg1"/>
              </a:solidFill>
            </a:endParaRPr>
          </a:p>
        </p:txBody>
      </p:sp>
    </p:spTree>
    <p:extLst>
      <p:ext uri="{BB962C8B-B14F-4D97-AF65-F5344CB8AC3E}">
        <p14:creationId xmlns="" xmlns:p14="http://schemas.microsoft.com/office/powerpoint/2010/main" val="408386100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130</a:t>
            </a:r>
            <a:endParaRPr lang="en-US" dirty="0"/>
          </a:p>
        </p:txBody>
      </p:sp>
      <p:sp>
        <p:nvSpPr>
          <p:cNvPr id="3" name="Content Placeholder 2"/>
          <p:cNvSpPr>
            <a:spLocks noGrp="1"/>
          </p:cNvSpPr>
          <p:nvPr>
            <p:ph idx="1"/>
          </p:nvPr>
        </p:nvSpPr>
        <p:spPr/>
        <p:txBody>
          <a:bodyPr/>
          <a:lstStyle/>
          <a:p>
            <a:pPr>
              <a:buNone/>
            </a:pPr>
            <a:r>
              <a:rPr lang="en-US" dirty="0" smtClean="0"/>
              <a:t>EPISTLE is to LETTER as </a:t>
            </a:r>
            <a:r>
              <a:rPr lang="en-US" smtClean="0"/>
              <a:t>__________ is to </a:t>
            </a:r>
            <a:r>
              <a:rPr lang="en-US" dirty="0" smtClean="0"/>
              <a:t>___________</a:t>
            </a:r>
          </a:p>
          <a:p>
            <a:pPr>
              <a:buNone/>
            </a:pPr>
            <a:r>
              <a:rPr lang="en-US" dirty="0" smtClean="0"/>
              <a:t>  </a:t>
            </a:r>
          </a:p>
          <a:p>
            <a:pPr>
              <a:buNone/>
            </a:pPr>
            <a:r>
              <a:rPr lang="en-US" dirty="0" smtClean="0"/>
              <a:t>A)  decathlon : competition </a:t>
            </a:r>
          </a:p>
          <a:p>
            <a:pPr>
              <a:buNone/>
            </a:pPr>
            <a:r>
              <a:rPr lang="en-US" dirty="0" smtClean="0"/>
              <a:t>B)   multitude : feast </a:t>
            </a:r>
          </a:p>
          <a:p>
            <a:pPr>
              <a:buNone/>
            </a:pPr>
            <a:r>
              <a:rPr lang="en-US" dirty="0" smtClean="0"/>
              <a:t>C)   lounge : vacation</a:t>
            </a:r>
          </a:p>
          <a:p>
            <a:pPr>
              <a:buNone/>
            </a:pPr>
            <a:r>
              <a:rPr lang="en-US" dirty="0" smtClean="0"/>
              <a:t>D)  credo : church </a:t>
            </a:r>
          </a:p>
          <a:p>
            <a:pPr>
              <a:buNone/>
            </a:pPr>
            <a:r>
              <a:rPr lang="en-US" dirty="0" smtClean="0"/>
              <a:t>E)   festival : carnival </a:t>
            </a:r>
          </a:p>
          <a:p>
            <a:endParaRPr lang="en-US" dirty="0" smtClean="0"/>
          </a:p>
          <a:p>
            <a:r>
              <a:rPr lang="en-US" dirty="0" smtClean="0">
                <a:solidFill>
                  <a:schemeClr val="bg1"/>
                </a:solidFill>
              </a:rPr>
              <a:t>A—type/kind</a:t>
            </a:r>
          </a:p>
          <a:p>
            <a:r>
              <a:rPr lang="en-US" dirty="0" smtClean="0">
                <a:solidFill>
                  <a:schemeClr val="bg1"/>
                </a:solidFill>
              </a:rPr>
              <a:t>An epistle is a type of letter. A decathlon is a type of competition.</a:t>
            </a:r>
            <a:endParaRPr lang="en-US" dirty="0">
              <a:solidFill>
                <a:schemeClr val="bg1"/>
              </a:solidFill>
            </a:endParaRPr>
          </a:p>
        </p:txBody>
      </p:sp>
    </p:spTree>
    <p:extLst>
      <p:ext uri="{BB962C8B-B14F-4D97-AF65-F5344CB8AC3E}">
        <p14:creationId xmlns="" xmlns:p14="http://schemas.microsoft.com/office/powerpoint/2010/main" val="219721182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131</a:t>
            </a:r>
            <a:endParaRPr lang="en-US" dirty="0"/>
          </a:p>
        </p:txBody>
      </p:sp>
      <p:sp>
        <p:nvSpPr>
          <p:cNvPr id="3" name="Content Placeholder 2"/>
          <p:cNvSpPr>
            <a:spLocks noGrp="1"/>
          </p:cNvSpPr>
          <p:nvPr>
            <p:ph idx="1"/>
          </p:nvPr>
        </p:nvSpPr>
        <p:spPr>
          <a:xfrm>
            <a:off x="457200" y="1600200"/>
            <a:ext cx="7772400" cy="4800600"/>
          </a:xfrm>
        </p:spPr>
        <p:txBody>
          <a:bodyPr/>
          <a:lstStyle/>
          <a:p>
            <a:r>
              <a:rPr lang="en-US" dirty="0" smtClean="0"/>
              <a:t>ARCHAEOLOGIST : HIEROGLYPHICS :: __________ : __________</a:t>
            </a:r>
          </a:p>
          <a:p>
            <a:pPr>
              <a:buNone/>
            </a:pPr>
            <a:endParaRPr lang="en-US" dirty="0" smtClean="0"/>
          </a:p>
          <a:p>
            <a:pPr>
              <a:buNone/>
            </a:pPr>
            <a:r>
              <a:rPr lang="en-US" dirty="0" smtClean="0"/>
              <a:t>A)  theologian : cancer </a:t>
            </a:r>
          </a:p>
          <a:p>
            <a:pPr>
              <a:buNone/>
            </a:pPr>
            <a:r>
              <a:rPr lang="en-US" dirty="0" smtClean="0"/>
              <a:t>B)   sojourner : destiny </a:t>
            </a:r>
          </a:p>
          <a:p>
            <a:pPr>
              <a:buNone/>
            </a:pPr>
            <a:r>
              <a:rPr lang="en-US" dirty="0" smtClean="0"/>
              <a:t>C)   storyteller : mysteries</a:t>
            </a:r>
          </a:p>
          <a:p>
            <a:pPr marL="571500" indent="-457200">
              <a:buAutoNum type="alphaUcParenR" startAt="4"/>
            </a:pPr>
            <a:r>
              <a:rPr lang="en-US" dirty="0" smtClean="0"/>
              <a:t>courier : packages </a:t>
            </a:r>
          </a:p>
          <a:p>
            <a:pPr marL="571500" indent="-457200">
              <a:buAutoNum type="alphaUcParenR" startAt="5"/>
            </a:pPr>
            <a:r>
              <a:rPr lang="en-US" dirty="0" smtClean="0"/>
              <a:t>translator : languages </a:t>
            </a:r>
          </a:p>
          <a:p>
            <a:pPr marL="571500" indent="-457200">
              <a:buNone/>
            </a:pPr>
            <a:r>
              <a:rPr lang="en-US" dirty="0" smtClean="0">
                <a:solidFill>
                  <a:schemeClr val="bg1"/>
                </a:solidFill>
              </a:rPr>
              <a:t>E—Function</a:t>
            </a:r>
          </a:p>
          <a:p>
            <a:pPr marL="571500" indent="-457200">
              <a:buNone/>
            </a:pPr>
            <a:r>
              <a:rPr lang="en-US" dirty="0" smtClean="0">
                <a:solidFill>
                  <a:schemeClr val="bg1"/>
                </a:solidFill>
              </a:rPr>
              <a:t>An archaeologist is someone who studies ancient relics. Thus, an archaeologist might interpret ancient writing such as </a:t>
            </a:r>
          </a:p>
          <a:p>
            <a:pPr marL="571500" indent="-457200">
              <a:buNone/>
            </a:pPr>
            <a:r>
              <a:rPr lang="en-US" dirty="0" smtClean="0">
                <a:solidFill>
                  <a:schemeClr val="bg1"/>
                </a:solidFill>
              </a:rPr>
              <a:t>hieroglyphics. A translator is someone who translates from one language to another. Thus, a translator interprets languages. </a:t>
            </a:r>
          </a:p>
          <a:p>
            <a:pPr marL="571500" indent="-457200">
              <a:buNone/>
            </a:pPr>
            <a:endParaRPr lang="en-US" dirty="0" smtClean="0"/>
          </a:p>
          <a:p>
            <a:endParaRPr lang="en-US" dirty="0"/>
          </a:p>
        </p:txBody>
      </p:sp>
    </p:spTree>
    <p:extLst>
      <p:ext uri="{BB962C8B-B14F-4D97-AF65-F5344CB8AC3E}">
        <p14:creationId xmlns="" xmlns:p14="http://schemas.microsoft.com/office/powerpoint/2010/main" val="27849472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132</a:t>
            </a:r>
            <a:endParaRPr lang="en-US" dirty="0"/>
          </a:p>
        </p:txBody>
      </p:sp>
      <p:sp>
        <p:nvSpPr>
          <p:cNvPr id="3" name="Content Placeholder 2"/>
          <p:cNvSpPr>
            <a:spLocks noGrp="1"/>
          </p:cNvSpPr>
          <p:nvPr>
            <p:ph idx="1"/>
          </p:nvPr>
        </p:nvSpPr>
        <p:spPr/>
        <p:txBody>
          <a:bodyPr/>
          <a:lstStyle/>
          <a:p>
            <a:r>
              <a:rPr lang="en-US" dirty="0" smtClean="0"/>
              <a:t>THWART : FRUSTRATE :: __________ : ____________</a:t>
            </a:r>
          </a:p>
          <a:p>
            <a:pPr>
              <a:buNone/>
            </a:pPr>
            <a:endParaRPr lang="en-US" dirty="0" smtClean="0"/>
          </a:p>
          <a:p>
            <a:pPr>
              <a:buNone/>
            </a:pPr>
            <a:r>
              <a:rPr lang="en-US" dirty="0" smtClean="0"/>
              <a:t>A)  retain : burst </a:t>
            </a:r>
          </a:p>
          <a:p>
            <a:pPr>
              <a:buNone/>
            </a:pPr>
            <a:r>
              <a:rPr lang="en-US" dirty="0" smtClean="0"/>
              <a:t>B)   meditate : snooze   </a:t>
            </a:r>
          </a:p>
          <a:p>
            <a:pPr>
              <a:buNone/>
            </a:pPr>
            <a:r>
              <a:rPr lang="en-US" dirty="0" smtClean="0"/>
              <a:t>C)   bully : balk. </a:t>
            </a:r>
          </a:p>
          <a:p>
            <a:pPr>
              <a:buNone/>
            </a:pPr>
            <a:r>
              <a:rPr lang="en-US" dirty="0" smtClean="0"/>
              <a:t>D)  bristle : brush </a:t>
            </a:r>
          </a:p>
          <a:p>
            <a:pPr marL="571500" indent="-457200">
              <a:buAutoNum type="alphaUcParenR" startAt="5"/>
            </a:pPr>
            <a:r>
              <a:rPr lang="en-US" dirty="0" smtClean="0"/>
              <a:t>laud : praise</a:t>
            </a:r>
          </a:p>
          <a:p>
            <a:pPr marL="571500" indent="-457200">
              <a:buNone/>
            </a:pPr>
            <a:endParaRPr lang="en-US" dirty="0" smtClean="0"/>
          </a:p>
          <a:p>
            <a:pPr marL="571500" indent="-457200">
              <a:buNone/>
            </a:pPr>
            <a:r>
              <a:rPr lang="en-US" dirty="0" smtClean="0">
                <a:solidFill>
                  <a:schemeClr val="bg1"/>
                </a:solidFill>
              </a:rPr>
              <a:t>E—Definition (Synonym)</a:t>
            </a:r>
          </a:p>
          <a:p>
            <a:pPr marL="571500" indent="-457200">
              <a:buNone/>
            </a:pPr>
            <a:r>
              <a:rPr lang="en-US" dirty="0" smtClean="0">
                <a:solidFill>
                  <a:schemeClr val="bg1"/>
                </a:solidFill>
              </a:rPr>
              <a:t>To thwart means to frustrate. To laud means to praise.</a:t>
            </a:r>
            <a:endParaRPr lang="en-US" dirty="0">
              <a:solidFill>
                <a:schemeClr val="bg1"/>
              </a:solidFill>
            </a:endParaRPr>
          </a:p>
        </p:txBody>
      </p:sp>
    </p:spTree>
    <p:extLst>
      <p:ext uri="{BB962C8B-B14F-4D97-AF65-F5344CB8AC3E}">
        <p14:creationId xmlns="" xmlns:p14="http://schemas.microsoft.com/office/powerpoint/2010/main" val="329591902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133</a:t>
            </a:r>
            <a:endParaRPr lang="en-US" dirty="0"/>
          </a:p>
        </p:txBody>
      </p:sp>
      <p:sp>
        <p:nvSpPr>
          <p:cNvPr id="3" name="Content Placeholder 2"/>
          <p:cNvSpPr>
            <a:spLocks noGrp="1"/>
          </p:cNvSpPr>
          <p:nvPr>
            <p:ph idx="1"/>
          </p:nvPr>
        </p:nvSpPr>
        <p:spPr/>
        <p:txBody>
          <a:bodyPr/>
          <a:lstStyle/>
          <a:p>
            <a:pPr>
              <a:buNone/>
            </a:pPr>
            <a:r>
              <a:rPr lang="en-US" dirty="0" smtClean="0"/>
              <a:t>BUTTRESS : WALL :: ___________ : ____________</a:t>
            </a:r>
          </a:p>
          <a:p>
            <a:pPr>
              <a:buNone/>
            </a:pPr>
            <a:r>
              <a:rPr lang="en-US" dirty="0" smtClean="0"/>
              <a:t>   </a:t>
            </a:r>
          </a:p>
          <a:p>
            <a:pPr>
              <a:buNone/>
            </a:pPr>
            <a:r>
              <a:rPr lang="en-US" dirty="0" smtClean="0"/>
              <a:t>A)  precinct : city</a:t>
            </a:r>
          </a:p>
          <a:p>
            <a:pPr>
              <a:buNone/>
            </a:pPr>
            <a:r>
              <a:rPr lang="en-US" dirty="0" smtClean="0"/>
              <a:t>B)   column : pillar   </a:t>
            </a:r>
          </a:p>
          <a:p>
            <a:pPr>
              <a:buNone/>
            </a:pPr>
            <a:r>
              <a:rPr lang="en-US" dirty="0" smtClean="0"/>
              <a:t>C)   cream : lotion</a:t>
            </a:r>
          </a:p>
          <a:p>
            <a:pPr>
              <a:buNone/>
            </a:pPr>
            <a:r>
              <a:rPr lang="en-US" dirty="0" smtClean="0"/>
              <a:t>D)  document : preamble </a:t>
            </a:r>
          </a:p>
          <a:p>
            <a:pPr marL="571500" indent="-457200">
              <a:buAutoNum type="alphaUcParenR" startAt="5"/>
            </a:pPr>
            <a:r>
              <a:rPr lang="en-US" dirty="0" smtClean="0"/>
              <a:t>Philanthropist : charity</a:t>
            </a:r>
          </a:p>
          <a:p>
            <a:pPr marL="571500" indent="-457200">
              <a:buNone/>
            </a:pPr>
            <a:r>
              <a:rPr lang="en-US" dirty="0" smtClean="0">
                <a:solidFill>
                  <a:schemeClr val="bg1"/>
                </a:solidFill>
              </a:rPr>
              <a:t>E –</a:t>
            </a:r>
          </a:p>
          <a:p>
            <a:pPr marL="571500" indent="-457200">
              <a:buNone/>
            </a:pPr>
            <a:r>
              <a:rPr lang="en-US" dirty="0" smtClean="0">
                <a:solidFill>
                  <a:schemeClr val="bg1"/>
                </a:solidFill>
              </a:rPr>
              <a:t>E—Other</a:t>
            </a:r>
          </a:p>
          <a:p>
            <a:pPr marL="571500" indent="-457200">
              <a:buNone/>
            </a:pPr>
            <a:r>
              <a:rPr lang="en-US" dirty="0" smtClean="0">
                <a:solidFill>
                  <a:schemeClr val="bg1"/>
                </a:solidFill>
              </a:rPr>
              <a:t>A buttress supports a wall as a philanthropist supports a charity. </a:t>
            </a:r>
          </a:p>
        </p:txBody>
      </p:sp>
    </p:spTree>
    <p:extLst>
      <p:ext uri="{BB962C8B-B14F-4D97-AF65-F5344CB8AC3E}">
        <p14:creationId xmlns="" xmlns:p14="http://schemas.microsoft.com/office/powerpoint/2010/main" val="80638174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134</a:t>
            </a:r>
            <a:endParaRPr lang="en-US" dirty="0"/>
          </a:p>
        </p:txBody>
      </p:sp>
      <p:sp>
        <p:nvSpPr>
          <p:cNvPr id="3" name="Content Placeholder 2"/>
          <p:cNvSpPr>
            <a:spLocks noGrp="1"/>
          </p:cNvSpPr>
          <p:nvPr>
            <p:ph idx="1"/>
          </p:nvPr>
        </p:nvSpPr>
        <p:spPr/>
        <p:txBody>
          <a:bodyPr/>
          <a:lstStyle/>
          <a:p>
            <a:pPr>
              <a:buNone/>
            </a:pPr>
            <a:r>
              <a:rPr lang="en-US" dirty="0" smtClean="0"/>
              <a:t>JURY : DELIBERATE :: ____________ : ____________</a:t>
            </a:r>
          </a:p>
          <a:p>
            <a:pPr>
              <a:buNone/>
            </a:pPr>
            <a:r>
              <a:rPr lang="en-US" dirty="0" smtClean="0"/>
              <a:t>  </a:t>
            </a:r>
          </a:p>
          <a:p>
            <a:pPr>
              <a:buNone/>
            </a:pPr>
            <a:r>
              <a:rPr lang="en-US" dirty="0" smtClean="0"/>
              <a:t>A)   candidate : deprecate </a:t>
            </a:r>
          </a:p>
          <a:p>
            <a:pPr>
              <a:buNone/>
            </a:pPr>
            <a:r>
              <a:rPr lang="en-US" dirty="0" smtClean="0"/>
              <a:t>B)   precedent : preside   </a:t>
            </a:r>
          </a:p>
          <a:p>
            <a:pPr>
              <a:buNone/>
            </a:pPr>
            <a:r>
              <a:rPr lang="en-US" dirty="0" smtClean="0"/>
              <a:t>C)   ruse : illuminate</a:t>
            </a:r>
          </a:p>
          <a:p>
            <a:pPr>
              <a:buNone/>
            </a:pPr>
            <a:r>
              <a:rPr lang="en-US" dirty="0" smtClean="0"/>
              <a:t>D)   lobbyist : persuade</a:t>
            </a:r>
          </a:p>
          <a:p>
            <a:pPr marL="571500" indent="-457200">
              <a:buAutoNum type="alphaUcParenR" startAt="5"/>
            </a:pPr>
            <a:r>
              <a:rPr lang="en-US" dirty="0" smtClean="0"/>
              <a:t>parachute : open </a:t>
            </a:r>
          </a:p>
          <a:p>
            <a:pPr marL="571500" indent="-457200">
              <a:buAutoNum type="alphaUcParenR" startAt="5"/>
            </a:pPr>
            <a:endParaRPr lang="en-US" dirty="0" smtClean="0"/>
          </a:p>
          <a:p>
            <a:pPr marL="571500" indent="-457200">
              <a:buNone/>
            </a:pPr>
            <a:r>
              <a:rPr lang="en-US" dirty="0" smtClean="0">
                <a:solidFill>
                  <a:schemeClr val="bg1"/>
                </a:solidFill>
              </a:rPr>
              <a:t>D—Function</a:t>
            </a:r>
          </a:p>
          <a:p>
            <a:pPr marL="571500" indent="-457200">
              <a:buNone/>
            </a:pPr>
            <a:r>
              <a:rPr lang="en-US" dirty="0" smtClean="0">
                <a:solidFill>
                  <a:schemeClr val="bg1"/>
                </a:solidFill>
              </a:rPr>
              <a:t>The function of a jury is to deliberate in order to reach a verdict. The function of a lobbyist is to persuade an elected official to vote a certain way.</a:t>
            </a:r>
          </a:p>
          <a:p>
            <a:pPr>
              <a:buNone/>
            </a:pPr>
            <a:endParaRPr lang="en-US" dirty="0"/>
          </a:p>
        </p:txBody>
      </p:sp>
    </p:spTree>
    <p:extLst>
      <p:ext uri="{BB962C8B-B14F-4D97-AF65-F5344CB8AC3E}">
        <p14:creationId xmlns="" xmlns:p14="http://schemas.microsoft.com/office/powerpoint/2010/main" val="88544993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135</a:t>
            </a:r>
            <a:endParaRPr lang="en-US" dirty="0"/>
          </a:p>
        </p:txBody>
      </p:sp>
      <p:sp>
        <p:nvSpPr>
          <p:cNvPr id="3" name="Content Placeholder 2"/>
          <p:cNvSpPr>
            <a:spLocks noGrp="1"/>
          </p:cNvSpPr>
          <p:nvPr>
            <p:ph idx="1"/>
          </p:nvPr>
        </p:nvSpPr>
        <p:spPr/>
        <p:txBody>
          <a:bodyPr/>
          <a:lstStyle/>
          <a:p>
            <a:pPr>
              <a:buNone/>
            </a:pPr>
            <a:r>
              <a:rPr lang="en-US" dirty="0" smtClean="0"/>
              <a:t>Something that is saccharine is very sweet. Some that is __________ is very ____________. </a:t>
            </a:r>
          </a:p>
          <a:p>
            <a:pPr>
              <a:buNone/>
            </a:pPr>
            <a:endParaRPr lang="en-US" dirty="0" smtClean="0"/>
          </a:p>
          <a:p>
            <a:pPr>
              <a:buNone/>
            </a:pPr>
            <a:r>
              <a:rPr lang="en-US" dirty="0" smtClean="0"/>
              <a:t>A)   omniscient : omnipotent    </a:t>
            </a:r>
          </a:p>
          <a:p>
            <a:pPr>
              <a:buNone/>
            </a:pPr>
            <a:r>
              <a:rPr lang="en-US" dirty="0" smtClean="0"/>
              <a:t>B)   lethargic : slovenly</a:t>
            </a:r>
          </a:p>
          <a:p>
            <a:pPr>
              <a:buNone/>
            </a:pPr>
            <a:r>
              <a:rPr lang="en-US" dirty="0" smtClean="0"/>
              <a:t>C)   sacrosanct : sacred   </a:t>
            </a:r>
          </a:p>
          <a:p>
            <a:pPr>
              <a:buNone/>
            </a:pPr>
            <a:r>
              <a:rPr lang="en-US" dirty="0" smtClean="0"/>
              <a:t>D)   hypocritical : dissonant </a:t>
            </a:r>
          </a:p>
          <a:p>
            <a:pPr>
              <a:buNone/>
            </a:pPr>
            <a:r>
              <a:rPr lang="en-US" dirty="0" smtClean="0"/>
              <a:t>E)   obtuse : angular </a:t>
            </a:r>
          </a:p>
          <a:p>
            <a:pPr>
              <a:buNone/>
            </a:pPr>
            <a:endParaRPr lang="en-US" dirty="0" smtClean="0">
              <a:solidFill>
                <a:schemeClr val="bg1"/>
              </a:solidFill>
            </a:endParaRPr>
          </a:p>
          <a:p>
            <a:pPr>
              <a:buNone/>
            </a:pPr>
            <a:r>
              <a:rPr lang="en-US" dirty="0" smtClean="0">
                <a:solidFill>
                  <a:schemeClr val="bg1"/>
                </a:solidFill>
              </a:rPr>
              <a:t>C—Degree</a:t>
            </a:r>
          </a:p>
          <a:p>
            <a:pPr>
              <a:buNone/>
            </a:pPr>
            <a:r>
              <a:rPr lang="en-US" dirty="0" smtClean="0">
                <a:solidFill>
                  <a:schemeClr val="bg1"/>
                </a:solidFill>
              </a:rPr>
              <a:t>Something saccharine is very sweet. Something sacrosanct is very sacred. </a:t>
            </a:r>
            <a:endParaRPr lang="en-US" dirty="0">
              <a:solidFill>
                <a:schemeClr val="bg1"/>
              </a:solidFill>
            </a:endParaRPr>
          </a:p>
        </p:txBody>
      </p:sp>
    </p:spTree>
    <p:extLst>
      <p:ext uri="{BB962C8B-B14F-4D97-AF65-F5344CB8AC3E}">
        <p14:creationId xmlns="" xmlns:p14="http://schemas.microsoft.com/office/powerpoint/2010/main" val="159506130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136</a:t>
            </a:r>
            <a:endParaRPr lang="en-US" dirty="0"/>
          </a:p>
        </p:txBody>
      </p:sp>
      <p:sp>
        <p:nvSpPr>
          <p:cNvPr id="3" name="Content Placeholder 2"/>
          <p:cNvSpPr>
            <a:spLocks noGrp="1"/>
          </p:cNvSpPr>
          <p:nvPr>
            <p:ph idx="1"/>
          </p:nvPr>
        </p:nvSpPr>
        <p:spPr/>
        <p:txBody>
          <a:bodyPr/>
          <a:lstStyle/>
          <a:p>
            <a:pPr>
              <a:buNone/>
            </a:pPr>
            <a:r>
              <a:rPr lang="en-US" dirty="0" smtClean="0"/>
              <a:t>ALTRUISM : SELFISHNESS </a:t>
            </a:r>
          </a:p>
          <a:p>
            <a:pPr>
              <a:buNone/>
            </a:pPr>
            <a:r>
              <a:rPr lang="en-US" dirty="0" smtClean="0"/>
              <a:t>   </a:t>
            </a:r>
          </a:p>
          <a:p>
            <a:pPr>
              <a:buNone/>
            </a:pPr>
            <a:r>
              <a:rPr lang="en-US" dirty="0" smtClean="0"/>
              <a:t>A)  alacrity : clarity</a:t>
            </a:r>
          </a:p>
          <a:p>
            <a:pPr>
              <a:buNone/>
            </a:pPr>
            <a:r>
              <a:rPr lang="en-US" dirty="0" smtClean="0"/>
              <a:t>B)   passion : fervor   </a:t>
            </a:r>
          </a:p>
          <a:p>
            <a:pPr marL="571500" indent="-457200">
              <a:buAutoNum type="alphaUcParenR" startAt="3"/>
            </a:pPr>
            <a:r>
              <a:rPr lang="en-US" dirty="0" smtClean="0"/>
              <a:t>levity : flippancy  </a:t>
            </a:r>
          </a:p>
          <a:p>
            <a:pPr marL="571500" indent="-457200">
              <a:buAutoNum type="alphaUcParenR" startAt="3"/>
            </a:pPr>
            <a:r>
              <a:rPr lang="en-US" dirty="0" smtClean="0"/>
              <a:t>gravity : momentum </a:t>
            </a:r>
          </a:p>
          <a:p>
            <a:pPr marL="571500" indent="-457200">
              <a:buAutoNum type="alphaUcParenR" startAt="5"/>
            </a:pPr>
            <a:r>
              <a:rPr lang="en-US" dirty="0" smtClean="0"/>
              <a:t>impartiality : bias </a:t>
            </a:r>
          </a:p>
          <a:p>
            <a:pPr marL="571500" indent="-457200">
              <a:buAutoNum type="alphaUcParenR" startAt="5"/>
            </a:pPr>
            <a:endParaRPr lang="en-US" dirty="0" smtClean="0"/>
          </a:p>
          <a:p>
            <a:pPr marL="571500" indent="-457200">
              <a:buNone/>
            </a:pPr>
            <a:r>
              <a:rPr lang="en-US" dirty="0" smtClean="0">
                <a:solidFill>
                  <a:schemeClr val="bg1"/>
                </a:solidFill>
              </a:rPr>
              <a:t>E—Definition </a:t>
            </a:r>
          </a:p>
          <a:p>
            <a:pPr marL="571500" indent="-457200">
              <a:buNone/>
            </a:pPr>
            <a:r>
              <a:rPr lang="en-US" dirty="0" smtClean="0">
                <a:solidFill>
                  <a:schemeClr val="bg1"/>
                </a:solidFill>
              </a:rPr>
              <a:t>Altruism is the opposite of selfishness as impartiality is the opposite of bias</a:t>
            </a:r>
            <a:r>
              <a:rPr lang="en-US" dirty="0" smtClean="0"/>
              <a:t>. </a:t>
            </a:r>
          </a:p>
          <a:p>
            <a:pPr>
              <a:buNone/>
            </a:pPr>
            <a:endParaRPr lang="en-US" dirty="0"/>
          </a:p>
        </p:txBody>
      </p:sp>
    </p:spTree>
    <p:extLst>
      <p:ext uri="{BB962C8B-B14F-4D97-AF65-F5344CB8AC3E}">
        <p14:creationId xmlns="" xmlns:p14="http://schemas.microsoft.com/office/powerpoint/2010/main" val="219201145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137</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BISHOP : ORDAINED :: __________ : __________</a:t>
            </a:r>
          </a:p>
          <a:p>
            <a:pPr>
              <a:buNone/>
            </a:pPr>
            <a:r>
              <a:rPr lang="en-US" dirty="0" smtClean="0"/>
              <a:t>   </a:t>
            </a:r>
          </a:p>
          <a:p>
            <a:pPr>
              <a:buNone/>
            </a:pPr>
            <a:r>
              <a:rPr lang="en-US" dirty="0" smtClean="0"/>
              <a:t>A)  palace : stately</a:t>
            </a:r>
          </a:p>
          <a:p>
            <a:pPr>
              <a:buNone/>
            </a:pPr>
            <a:r>
              <a:rPr lang="en-US" dirty="0" smtClean="0"/>
              <a:t>B)   transgression : acceptable   </a:t>
            </a:r>
          </a:p>
          <a:p>
            <a:pPr>
              <a:buNone/>
            </a:pPr>
            <a:r>
              <a:rPr lang="en-US" dirty="0" smtClean="0"/>
              <a:t>C)   cliché : intrepid   </a:t>
            </a:r>
          </a:p>
          <a:p>
            <a:pPr>
              <a:buNone/>
            </a:pPr>
            <a:r>
              <a:rPr lang="en-US" dirty="0" smtClean="0"/>
              <a:t>D)  loft : unattainable </a:t>
            </a:r>
          </a:p>
          <a:p>
            <a:pPr marL="571500" indent="-457200">
              <a:buAutoNum type="alphaUcParenR" startAt="5"/>
            </a:pPr>
            <a:r>
              <a:rPr lang="en-US" dirty="0" smtClean="0"/>
              <a:t>character : humorous </a:t>
            </a:r>
          </a:p>
          <a:p>
            <a:pPr marL="571500" indent="-457200">
              <a:buNone/>
            </a:pPr>
            <a:endParaRPr lang="en-US" dirty="0" smtClean="0"/>
          </a:p>
          <a:p>
            <a:pPr marL="571500" indent="-457200">
              <a:buNone/>
            </a:pPr>
            <a:r>
              <a:rPr lang="en-US" dirty="0" smtClean="0">
                <a:solidFill>
                  <a:schemeClr val="bg1"/>
                </a:solidFill>
              </a:rPr>
              <a:t>A—Characteristic</a:t>
            </a:r>
          </a:p>
          <a:p>
            <a:pPr marL="571500" indent="-457200">
              <a:buNone/>
            </a:pPr>
            <a:r>
              <a:rPr lang="en-US" dirty="0" smtClean="0">
                <a:solidFill>
                  <a:schemeClr val="bg1"/>
                </a:solidFill>
              </a:rPr>
              <a:t>A characteristic of a bishop is to be ordained or officially consecrated. A characteristic of a palace is to be stately or elegant. </a:t>
            </a:r>
          </a:p>
          <a:p>
            <a:pPr marL="571500" indent="-457200">
              <a:buNone/>
            </a:pPr>
            <a:endParaRPr lang="en-US" dirty="0" smtClean="0"/>
          </a:p>
          <a:p>
            <a:pPr>
              <a:buNone/>
            </a:pPr>
            <a:r>
              <a:rPr lang="en-US" dirty="0" smtClean="0"/>
              <a:t> </a:t>
            </a:r>
            <a:endParaRPr lang="en-US" dirty="0"/>
          </a:p>
        </p:txBody>
      </p:sp>
    </p:spTree>
    <p:extLst>
      <p:ext uri="{BB962C8B-B14F-4D97-AF65-F5344CB8AC3E}">
        <p14:creationId xmlns="" xmlns:p14="http://schemas.microsoft.com/office/powerpoint/2010/main" val="2163557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12</a:t>
            </a:r>
            <a:endParaRPr lang="en-US" dirty="0"/>
          </a:p>
        </p:txBody>
      </p:sp>
      <p:sp>
        <p:nvSpPr>
          <p:cNvPr id="3" name="Content Placeholder 2"/>
          <p:cNvSpPr>
            <a:spLocks noGrp="1"/>
          </p:cNvSpPr>
          <p:nvPr>
            <p:ph idx="1"/>
          </p:nvPr>
        </p:nvSpPr>
        <p:spPr/>
        <p:txBody>
          <a:bodyPr/>
          <a:lstStyle/>
          <a:p>
            <a:pPr marL="114300" indent="0">
              <a:buNone/>
            </a:pPr>
            <a:r>
              <a:rPr lang="en-US" sz="2400" b="1" dirty="0" smtClean="0"/>
              <a:t>Hobble: Progress:: ________________</a:t>
            </a:r>
            <a:endParaRPr lang="en-US" sz="2400" b="1" dirty="0"/>
          </a:p>
          <a:p>
            <a:pPr marL="114300" indent="0">
              <a:buNone/>
            </a:pPr>
            <a:endParaRPr lang="en-US" sz="2400" b="1" dirty="0"/>
          </a:p>
          <a:p>
            <a:pPr marL="857250" indent="-742950">
              <a:buAutoNum type="alphaLcParenR"/>
            </a:pPr>
            <a:r>
              <a:rPr lang="en-US" sz="2400" b="1" dirty="0" err="1" smtClean="0"/>
              <a:t>Cripple:Crutches</a:t>
            </a:r>
            <a:endParaRPr lang="en-US" sz="2400" b="1" dirty="0"/>
          </a:p>
          <a:p>
            <a:pPr marL="857250" indent="-742950">
              <a:buAutoNum type="alphaLcParenR"/>
            </a:pPr>
            <a:r>
              <a:rPr lang="en-US" sz="2400" b="1" dirty="0" err="1" smtClean="0"/>
              <a:t>Block:View</a:t>
            </a:r>
            <a:endParaRPr lang="en-US" sz="2400" b="1" dirty="0"/>
          </a:p>
          <a:p>
            <a:pPr marL="857250" indent="-742950">
              <a:buAutoNum type="alphaLcParenR"/>
            </a:pPr>
            <a:r>
              <a:rPr lang="en-US" sz="2400" b="1" dirty="0" err="1" smtClean="0"/>
              <a:t>Withstand:Pain</a:t>
            </a:r>
            <a:endParaRPr lang="en-US" sz="2400" b="1" dirty="0" smtClean="0"/>
          </a:p>
          <a:p>
            <a:pPr marL="857250" indent="-742950">
              <a:buAutoNum type="alphaLcParenR"/>
            </a:pPr>
            <a:r>
              <a:rPr lang="en-US" sz="2400" b="1" dirty="0" err="1" smtClean="0"/>
              <a:t>Assist:Attempt</a:t>
            </a:r>
            <a:endParaRPr lang="en-US" sz="2400" b="1" dirty="0" smtClean="0"/>
          </a:p>
          <a:p>
            <a:pPr marL="857250" indent="-742950">
              <a:buAutoNum type="alphaLcParenR"/>
            </a:pPr>
            <a:r>
              <a:rPr lang="en-US" sz="2400" b="1" dirty="0" err="1" smtClean="0"/>
              <a:t>Repay:Debt</a:t>
            </a:r>
            <a:endParaRPr lang="en-US" sz="2400" b="1" dirty="0"/>
          </a:p>
          <a:p>
            <a:endParaRPr lang="en-US" dirty="0" smtClean="0"/>
          </a:p>
          <a:p>
            <a:pPr marL="114300" indent="0">
              <a:buNone/>
            </a:pPr>
            <a:r>
              <a:rPr lang="en-US" dirty="0" smtClean="0">
                <a:solidFill>
                  <a:schemeClr val="bg1"/>
                </a:solidFill>
              </a:rPr>
              <a:t>B—Function</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44171492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138</a:t>
            </a:r>
            <a:endParaRPr lang="en-US" dirty="0"/>
          </a:p>
        </p:txBody>
      </p:sp>
      <p:sp>
        <p:nvSpPr>
          <p:cNvPr id="3" name="Content Placeholder 2"/>
          <p:cNvSpPr>
            <a:spLocks noGrp="1"/>
          </p:cNvSpPr>
          <p:nvPr>
            <p:ph idx="1"/>
          </p:nvPr>
        </p:nvSpPr>
        <p:spPr/>
        <p:txBody>
          <a:bodyPr>
            <a:normAutofit/>
          </a:bodyPr>
          <a:lstStyle/>
          <a:p>
            <a:pPr>
              <a:buNone/>
            </a:pPr>
            <a:r>
              <a:rPr lang="en-US" dirty="0" smtClean="0"/>
              <a:t>PRAGMATIC : PRACTICAL :: __________ : __________  </a:t>
            </a:r>
          </a:p>
          <a:p>
            <a:endParaRPr lang="en-US" dirty="0" smtClean="0"/>
          </a:p>
          <a:p>
            <a:pPr>
              <a:buNone/>
            </a:pPr>
            <a:r>
              <a:rPr lang="en-US" dirty="0" smtClean="0"/>
              <a:t>A)  irritating : pleasing </a:t>
            </a:r>
          </a:p>
          <a:p>
            <a:pPr>
              <a:buNone/>
            </a:pPr>
            <a:r>
              <a:rPr lang="en-US" dirty="0" smtClean="0"/>
              <a:t>B)   tenacious : faltering </a:t>
            </a:r>
          </a:p>
          <a:p>
            <a:pPr>
              <a:buNone/>
            </a:pPr>
            <a:r>
              <a:rPr lang="en-US" dirty="0" smtClean="0"/>
              <a:t>C)   opaque : translucent   </a:t>
            </a:r>
          </a:p>
          <a:p>
            <a:pPr>
              <a:buNone/>
            </a:pPr>
            <a:r>
              <a:rPr lang="en-US" dirty="0" smtClean="0"/>
              <a:t>D)  trivial : negligible</a:t>
            </a:r>
          </a:p>
          <a:p>
            <a:pPr marL="571500" indent="-457200">
              <a:buAutoNum type="alphaUcParenR" startAt="5"/>
            </a:pPr>
            <a:r>
              <a:rPr lang="en-US" dirty="0" smtClean="0"/>
              <a:t>unusual : ludicrous </a:t>
            </a:r>
          </a:p>
          <a:p>
            <a:pPr marL="571500" indent="-457200">
              <a:buAutoNum type="alphaUcParenR" startAt="5"/>
            </a:pPr>
            <a:endParaRPr lang="en-US" dirty="0" smtClean="0"/>
          </a:p>
          <a:p>
            <a:pPr marL="571500" indent="-457200">
              <a:buNone/>
            </a:pPr>
            <a:r>
              <a:rPr lang="en-US" sz="1800" dirty="0" smtClean="0">
                <a:solidFill>
                  <a:schemeClr val="bg1"/>
                </a:solidFill>
              </a:rPr>
              <a:t>D—Definition (Synonym) </a:t>
            </a:r>
          </a:p>
          <a:p>
            <a:pPr marL="571500" indent="-457200">
              <a:buNone/>
            </a:pPr>
            <a:r>
              <a:rPr lang="en-US" sz="1800" dirty="0" smtClean="0">
                <a:solidFill>
                  <a:schemeClr val="bg1"/>
                </a:solidFill>
              </a:rPr>
              <a:t>By definition, something that is pragmatic is practical. Both of these words mean useful in the real world. By definition, </a:t>
            </a:r>
          </a:p>
          <a:p>
            <a:pPr marL="571500" indent="-457200">
              <a:buNone/>
            </a:pPr>
            <a:r>
              <a:rPr lang="en-US" sz="1800" dirty="0" smtClean="0">
                <a:solidFill>
                  <a:schemeClr val="bg1"/>
                </a:solidFill>
              </a:rPr>
              <a:t>something that is trivial is negligible. Both of these words mean unimportant. </a:t>
            </a:r>
            <a:endParaRPr lang="en-US" sz="1800" dirty="0">
              <a:solidFill>
                <a:schemeClr val="bg1"/>
              </a:solidFill>
            </a:endParaRPr>
          </a:p>
        </p:txBody>
      </p:sp>
    </p:spTree>
    <p:extLst>
      <p:ext uri="{BB962C8B-B14F-4D97-AF65-F5344CB8AC3E}">
        <p14:creationId xmlns="" xmlns:p14="http://schemas.microsoft.com/office/powerpoint/2010/main" val="436777157"/>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139</a:t>
            </a:r>
            <a:endParaRPr lang="en-US" dirty="0"/>
          </a:p>
        </p:txBody>
      </p:sp>
      <p:sp>
        <p:nvSpPr>
          <p:cNvPr id="3" name="Content Placeholder 2"/>
          <p:cNvSpPr>
            <a:spLocks noGrp="1"/>
          </p:cNvSpPr>
          <p:nvPr>
            <p:ph idx="1"/>
          </p:nvPr>
        </p:nvSpPr>
        <p:spPr/>
        <p:txBody>
          <a:bodyPr/>
          <a:lstStyle/>
          <a:p>
            <a:pPr>
              <a:buNone/>
            </a:pPr>
            <a:r>
              <a:rPr lang="en-US" dirty="0" smtClean="0"/>
              <a:t>CAULDRON : POT :: __________ : ___________</a:t>
            </a:r>
          </a:p>
          <a:p>
            <a:pPr>
              <a:buNone/>
            </a:pPr>
            <a:r>
              <a:rPr lang="en-US" dirty="0" smtClean="0"/>
              <a:t>  </a:t>
            </a:r>
          </a:p>
          <a:p>
            <a:pPr>
              <a:buNone/>
            </a:pPr>
            <a:r>
              <a:rPr lang="en-US" dirty="0" smtClean="0"/>
              <a:t>A)  vibration : perception </a:t>
            </a:r>
          </a:p>
          <a:p>
            <a:pPr>
              <a:buNone/>
            </a:pPr>
            <a:r>
              <a:rPr lang="en-US" dirty="0" smtClean="0"/>
              <a:t>B)   pictograph : symbol </a:t>
            </a:r>
          </a:p>
          <a:p>
            <a:pPr>
              <a:buNone/>
            </a:pPr>
            <a:r>
              <a:rPr lang="en-US" dirty="0" smtClean="0"/>
              <a:t>C)   favor : currency</a:t>
            </a:r>
          </a:p>
          <a:p>
            <a:pPr>
              <a:buNone/>
            </a:pPr>
            <a:r>
              <a:rPr lang="en-US" dirty="0" smtClean="0"/>
              <a:t>D)  luminary : phantasm </a:t>
            </a:r>
          </a:p>
          <a:p>
            <a:pPr>
              <a:buNone/>
            </a:pPr>
            <a:r>
              <a:rPr lang="en-US" dirty="0" smtClean="0"/>
              <a:t>E)   paragon : light </a:t>
            </a:r>
          </a:p>
          <a:p>
            <a:pPr>
              <a:buNone/>
            </a:pPr>
            <a:endParaRPr lang="en-US" dirty="0" smtClean="0"/>
          </a:p>
          <a:p>
            <a:pPr>
              <a:buNone/>
            </a:pPr>
            <a:r>
              <a:rPr lang="en-US" dirty="0" smtClean="0">
                <a:solidFill>
                  <a:schemeClr val="bg1"/>
                </a:solidFill>
              </a:rPr>
              <a:t>B—Type/kind</a:t>
            </a:r>
          </a:p>
          <a:p>
            <a:pPr>
              <a:buNone/>
            </a:pPr>
            <a:r>
              <a:rPr lang="en-US" dirty="0" smtClean="0">
                <a:solidFill>
                  <a:schemeClr val="bg1"/>
                </a:solidFill>
              </a:rPr>
              <a:t>A cauldron is a type of pot. A pictograph is a type of symbol. </a:t>
            </a:r>
            <a:endParaRPr lang="en-US" dirty="0">
              <a:solidFill>
                <a:schemeClr val="bg1"/>
              </a:solidFill>
            </a:endParaRPr>
          </a:p>
        </p:txBody>
      </p:sp>
    </p:spTree>
    <p:extLst>
      <p:ext uri="{BB962C8B-B14F-4D97-AF65-F5344CB8AC3E}">
        <p14:creationId xmlns="" xmlns:p14="http://schemas.microsoft.com/office/powerpoint/2010/main" val="3909650554"/>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140</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PRECEPT’s function is GUIDANCE as ___________’s function is </a:t>
            </a:r>
            <a:r>
              <a:rPr lang="en-US" smtClean="0"/>
              <a:t>to provide _____________.</a:t>
            </a:r>
            <a:endParaRPr lang="en-US" dirty="0" smtClean="0"/>
          </a:p>
          <a:p>
            <a:pPr>
              <a:buNone/>
            </a:pPr>
            <a:endParaRPr lang="en-US" dirty="0" smtClean="0"/>
          </a:p>
          <a:p>
            <a:pPr>
              <a:buNone/>
            </a:pPr>
            <a:r>
              <a:rPr lang="en-US" dirty="0" smtClean="0"/>
              <a:t>A)  chord : music    </a:t>
            </a:r>
          </a:p>
          <a:p>
            <a:pPr>
              <a:buNone/>
            </a:pPr>
            <a:r>
              <a:rPr lang="en-US" dirty="0" smtClean="0"/>
              <a:t>B)   footnote : connotation</a:t>
            </a:r>
          </a:p>
          <a:p>
            <a:pPr>
              <a:buNone/>
            </a:pPr>
            <a:r>
              <a:rPr lang="en-US" dirty="0" smtClean="0"/>
              <a:t>C)   mathematician : numbers   </a:t>
            </a:r>
          </a:p>
          <a:p>
            <a:pPr>
              <a:buNone/>
            </a:pPr>
            <a:r>
              <a:rPr lang="en-US" dirty="0" smtClean="0"/>
              <a:t>D)  epilogue : introduction </a:t>
            </a:r>
          </a:p>
          <a:p>
            <a:pPr marL="571500" indent="-457200">
              <a:buAutoNum type="alphaUcParenR" startAt="5"/>
            </a:pPr>
            <a:r>
              <a:rPr lang="en-US" dirty="0" smtClean="0"/>
              <a:t>alibi : defense</a:t>
            </a:r>
          </a:p>
          <a:p>
            <a:pPr marL="571500" indent="-457200">
              <a:buAutoNum type="alphaUcParenR" startAt="5"/>
            </a:pPr>
            <a:endParaRPr lang="en-US" dirty="0" smtClean="0"/>
          </a:p>
          <a:p>
            <a:pPr marL="571500" indent="-457200">
              <a:buNone/>
            </a:pPr>
            <a:r>
              <a:rPr lang="en-US" dirty="0" smtClean="0">
                <a:solidFill>
                  <a:schemeClr val="bg1"/>
                </a:solidFill>
              </a:rPr>
              <a:t>E—Function</a:t>
            </a:r>
          </a:p>
          <a:p>
            <a:pPr marL="571500" indent="-457200">
              <a:buNone/>
            </a:pPr>
            <a:r>
              <a:rPr lang="en-US" dirty="0" smtClean="0">
                <a:solidFill>
                  <a:schemeClr val="bg1"/>
                </a:solidFill>
              </a:rPr>
              <a:t>A precept is a guiding command or principle. Thus, the function of a precept is to provide guidance. An alibi is an excuse. Thus, the function of an alibi is to provide defense against an accusation.</a:t>
            </a:r>
            <a:endParaRPr lang="en-US" dirty="0">
              <a:solidFill>
                <a:schemeClr val="bg1"/>
              </a:solidFill>
            </a:endParaRPr>
          </a:p>
        </p:txBody>
      </p:sp>
    </p:spTree>
    <p:extLst>
      <p:ext uri="{BB962C8B-B14F-4D97-AF65-F5344CB8AC3E}">
        <p14:creationId xmlns="" xmlns:p14="http://schemas.microsoft.com/office/powerpoint/2010/main" val="709517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141 </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pPr>
              <a:buNone/>
            </a:pPr>
            <a:r>
              <a:rPr lang="en-US" dirty="0" smtClean="0"/>
              <a:t>PLATITUDE : CLICHÉ :: __________ : ___________</a:t>
            </a:r>
          </a:p>
          <a:p>
            <a:pPr>
              <a:buNone/>
            </a:pPr>
            <a:r>
              <a:rPr lang="en-US" dirty="0" smtClean="0"/>
              <a:t>  </a:t>
            </a:r>
          </a:p>
          <a:p>
            <a:pPr>
              <a:buNone/>
            </a:pPr>
            <a:r>
              <a:rPr lang="en-US" dirty="0" smtClean="0"/>
              <a:t>A) dogma : accurate </a:t>
            </a:r>
          </a:p>
          <a:p>
            <a:pPr>
              <a:buNone/>
            </a:pPr>
            <a:r>
              <a:rPr lang="en-US" dirty="0" smtClean="0"/>
              <a:t>B) theater : dramatic </a:t>
            </a:r>
          </a:p>
          <a:p>
            <a:pPr>
              <a:buNone/>
            </a:pPr>
            <a:r>
              <a:rPr lang="en-US" dirty="0" smtClean="0"/>
              <a:t>C) sage : wise </a:t>
            </a:r>
          </a:p>
          <a:p>
            <a:pPr>
              <a:buNone/>
            </a:pPr>
            <a:r>
              <a:rPr lang="en-US" dirty="0" smtClean="0"/>
              <a:t>D) legerdemain : obvious </a:t>
            </a:r>
          </a:p>
          <a:p>
            <a:pPr>
              <a:buNone/>
            </a:pPr>
            <a:r>
              <a:rPr lang="en-US" dirty="0" smtClean="0"/>
              <a:t>E) portent : beneficial </a:t>
            </a:r>
          </a:p>
          <a:p>
            <a:endParaRPr lang="en-US" dirty="0" smtClean="0"/>
          </a:p>
          <a:p>
            <a:pPr>
              <a:buNone/>
            </a:pPr>
            <a:r>
              <a:rPr lang="en-US" dirty="0" smtClean="0">
                <a:solidFill>
                  <a:schemeClr val="bg1"/>
                </a:solidFill>
              </a:rPr>
              <a:t>C—Definition (Synonym)</a:t>
            </a:r>
          </a:p>
          <a:p>
            <a:endParaRPr lang="en-US" dirty="0" smtClean="0">
              <a:solidFill>
                <a:schemeClr val="bg1"/>
              </a:solidFill>
            </a:endParaRPr>
          </a:p>
          <a:p>
            <a:r>
              <a:rPr lang="en-US" dirty="0" smtClean="0">
                <a:solidFill>
                  <a:schemeClr val="bg1"/>
                </a:solidFill>
              </a:rPr>
              <a:t>By definition, a </a:t>
            </a:r>
            <a:r>
              <a:rPr lang="en-US" b="1" dirty="0" smtClean="0">
                <a:solidFill>
                  <a:schemeClr val="bg1"/>
                </a:solidFill>
              </a:rPr>
              <a:t>platitude is cliché. </a:t>
            </a:r>
            <a:r>
              <a:rPr lang="en-US" dirty="0" smtClean="0">
                <a:solidFill>
                  <a:schemeClr val="bg1"/>
                </a:solidFill>
              </a:rPr>
              <a:t>By definition, a </a:t>
            </a:r>
            <a:r>
              <a:rPr lang="en-US" b="1" dirty="0" smtClean="0">
                <a:solidFill>
                  <a:schemeClr val="bg1"/>
                </a:solidFill>
              </a:rPr>
              <a:t>sage is wise. </a:t>
            </a:r>
            <a:r>
              <a:rPr lang="en-US" b="1" dirty="0" smtClean="0"/>
              <a:t>	</a:t>
            </a:r>
          </a:p>
          <a:p>
            <a:pPr>
              <a:buNone/>
            </a:pPr>
            <a:endParaRPr lang="en-US" dirty="0" smtClean="0"/>
          </a:p>
          <a:p>
            <a:endParaRPr lang="en-US" dirty="0"/>
          </a:p>
        </p:txBody>
      </p:sp>
    </p:spTree>
    <p:extLst>
      <p:ext uri="{BB962C8B-B14F-4D97-AF65-F5344CB8AC3E}">
        <p14:creationId xmlns="" xmlns:p14="http://schemas.microsoft.com/office/powerpoint/2010/main" val="1349002957"/>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142</a:t>
            </a:r>
            <a:endParaRPr lang="en-US" dirty="0"/>
          </a:p>
        </p:txBody>
      </p:sp>
      <p:sp>
        <p:nvSpPr>
          <p:cNvPr id="3" name="Content Placeholder 2"/>
          <p:cNvSpPr>
            <a:spLocks noGrp="1"/>
          </p:cNvSpPr>
          <p:nvPr>
            <p:ph idx="1"/>
          </p:nvPr>
        </p:nvSpPr>
        <p:spPr>
          <a:xfrm>
            <a:off x="457200" y="1219200"/>
            <a:ext cx="7620000" cy="5181600"/>
          </a:xfrm>
        </p:spPr>
        <p:txBody>
          <a:bodyPr>
            <a:normAutofit lnSpcReduction="10000"/>
          </a:bodyPr>
          <a:lstStyle/>
          <a:p>
            <a:pPr>
              <a:buNone/>
            </a:pPr>
            <a:r>
              <a:rPr lang="en-US" dirty="0" smtClean="0"/>
              <a:t>POWERLESS : EFFICACY :: _____________ : ____________</a:t>
            </a:r>
          </a:p>
          <a:p>
            <a:endParaRPr lang="en-US" dirty="0" smtClean="0"/>
          </a:p>
          <a:p>
            <a:pPr>
              <a:buNone/>
            </a:pPr>
            <a:r>
              <a:rPr lang="en-US" dirty="0" smtClean="0"/>
              <a:t>A) turbulent : violence </a:t>
            </a:r>
          </a:p>
          <a:p>
            <a:pPr>
              <a:buNone/>
            </a:pPr>
            <a:r>
              <a:rPr lang="en-US" dirty="0" smtClean="0"/>
              <a:t>B) anomalous : irregularity </a:t>
            </a:r>
          </a:p>
          <a:p>
            <a:pPr>
              <a:buNone/>
            </a:pPr>
            <a:r>
              <a:rPr lang="en-US" dirty="0" smtClean="0"/>
              <a:t>C) homogenous : similarity </a:t>
            </a:r>
          </a:p>
          <a:p>
            <a:pPr>
              <a:buNone/>
            </a:pPr>
            <a:r>
              <a:rPr lang="en-US" dirty="0" smtClean="0"/>
              <a:t>D) effluent : water </a:t>
            </a:r>
          </a:p>
          <a:p>
            <a:pPr>
              <a:buNone/>
            </a:pPr>
            <a:r>
              <a:rPr lang="en-US" dirty="0" smtClean="0"/>
              <a:t>E) explicit : ambiguity </a:t>
            </a:r>
          </a:p>
          <a:p>
            <a:endParaRPr lang="en-US" dirty="0" smtClean="0"/>
          </a:p>
          <a:p>
            <a:r>
              <a:rPr lang="en-US" i="1" dirty="0" smtClean="0">
                <a:solidFill>
                  <a:schemeClr val="bg1"/>
                </a:solidFill>
              </a:rPr>
              <a:t>E—Lack </a:t>
            </a:r>
          </a:p>
          <a:p>
            <a:r>
              <a:rPr lang="en-US" i="1" dirty="0" smtClean="0">
                <a:solidFill>
                  <a:schemeClr val="bg1"/>
                </a:solidFill>
              </a:rPr>
              <a:t>Powerless means lacking any power or ability to influence something. Efficacy is the ability to produce a desired result. Thus, something that is powerless lacks efficacy. Explicit means very clear. Ambiguity is a lack of clarity. Thus, something that is explicit lacks ambiguity.</a:t>
            </a:r>
            <a:endParaRPr lang="en-US" dirty="0">
              <a:solidFill>
                <a:schemeClr val="bg1"/>
              </a:solidFill>
            </a:endParaRPr>
          </a:p>
        </p:txBody>
      </p:sp>
    </p:spTree>
    <p:extLst>
      <p:ext uri="{BB962C8B-B14F-4D97-AF65-F5344CB8AC3E}">
        <p14:creationId xmlns="" xmlns:p14="http://schemas.microsoft.com/office/powerpoint/2010/main" val="241205857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143</a:t>
            </a:r>
            <a:endParaRPr lang="en-US" dirty="0"/>
          </a:p>
        </p:txBody>
      </p:sp>
      <p:sp>
        <p:nvSpPr>
          <p:cNvPr id="3" name="Content Placeholder 2"/>
          <p:cNvSpPr>
            <a:spLocks noGrp="1"/>
          </p:cNvSpPr>
          <p:nvPr>
            <p:ph idx="1"/>
          </p:nvPr>
        </p:nvSpPr>
        <p:spPr>
          <a:xfrm>
            <a:off x="457200" y="1219200"/>
            <a:ext cx="7620000" cy="5181600"/>
          </a:xfrm>
        </p:spPr>
        <p:txBody>
          <a:bodyPr>
            <a:normAutofit/>
          </a:bodyPr>
          <a:lstStyle/>
          <a:p>
            <a:pPr>
              <a:buNone/>
            </a:pPr>
            <a:r>
              <a:rPr lang="en-US" dirty="0" smtClean="0"/>
              <a:t>RIVULET : SMALL :: ______________ : _____________</a:t>
            </a:r>
          </a:p>
          <a:p>
            <a:pPr>
              <a:buNone/>
            </a:pPr>
            <a:endParaRPr lang="en-US" dirty="0" smtClean="0"/>
          </a:p>
          <a:p>
            <a:pPr>
              <a:buNone/>
            </a:pPr>
            <a:r>
              <a:rPr lang="en-US" dirty="0" smtClean="0"/>
              <a:t>A) dissertation : plagiarized </a:t>
            </a:r>
          </a:p>
          <a:p>
            <a:pPr>
              <a:buNone/>
            </a:pPr>
            <a:r>
              <a:rPr lang="en-US" dirty="0" smtClean="0"/>
              <a:t>B) bird : fledgling </a:t>
            </a:r>
          </a:p>
          <a:p>
            <a:pPr>
              <a:buNone/>
            </a:pPr>
            <a:r>
              <a:rPr lang="en-US" dirty="0" smtClean="0"/>
              <a:t>C) bankruptcy : indebted </a:t>
            </a:r>
          </a:p>
          <a:p>
            <a:pPr>
              <a:buNone/>
            </a:pPr>
            <a:r>
              <a:rPr lang="en-US" dirty="0" smtClean="0"/>
              <a:t>D) hooligan : athletic </a:t>
            </a:r>
          </a:p>
          <a:p>
            <a:pPr>
              <a:buNone/>
            </a:pPr>
            <a:r>
              <a:rPr lang="en-US" dirty="0" smtClean="0"/>
              <a:t>E) citadel : fortified </a:t>
            </a:r>
          </a:p>
          <a:p>
            <a:pPr>
              <a:buNone/>
            </a:pPr>
            <a:endParaRPr lang="en-US" dirty="0" smtClean="0"/>
          </a:p>
          <a:p>
            <a:r>
              <a:rPr lang="en-US" dirty="0" smtClean="0">
                <a:solidFill>
                  <a:schemeClr val="bg1"/>
                </a:solidFill>
              </a:rPr>
              <a:t>E—Characteristic</a:t>
            </a:r>
          </a:p>
          <a:p>
            <a:r>
              <a:rPr lang="en-US" dirty="0" smtClean="0">
                <a:solidFill>
                  <a:schemeClr val="bg1"/>
                </a:solidFill>
              </a:rPr>
              <a:t>A </a:t>
            </a:r>
            <a:r>
              <a:rPr lang="en-US" i="1" dirty="0" smtClean="0">
                <a:solidFill>
                  <a:schemeClr val="bg1"/>
                </a:solidFill>
              </a:rPr>
              <a:t>rivulet is a very small stream. Thus, a characteristic of a rivulet is to be small. A citadel is a fortress. Thus, a characteristic of a citadel is to be fortified.</a:t>
            </a:r>
            <a:endParaRPr lang="en-US" dirty="0">
              <a:solidFill>
                <a:schemeClr val="bg1"/>
              </a:solidFill>
            </a:endParaRPr>
          </a:p>
        </p:txBody>
      </p:sp>
    </p:spTree>
    <p:extLst>
      <p:ext uri="{BB962C8B-B14F-4D97-AF65-F5344CB8AC3E}">
        <p14:creationId xmlns="" xmlns:p14="http://schemas.microsoft.com/office/powerpoint/2010/main" val="337040372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144</a:t>
            </a:r>
            <a:endParaRPr lang="en-US" dirty="0"/>
          </a:p>
        </p:txBody>
      </p:sp>
      <p:sp>
        <p:nvSpPr>
          <p:cNvPr id="3" name="Content Placeholder 2"/>
          <p:cNvSpPr>
            <a:spLocks noGrp="1"/>
          </p:cNvSpPr>
          <p:nvPr>
            <p:ph idx="1"/>
          </p:nvPr>
        </p:nvSpPr>
        <p:spPr>
          <a:xfrm>
            <a:off x="457200" y="1143000"/>
            <a:ext cx="7620000" cy="5257800"/>
          </a:xfrm>
        </p:spPr>
        <p:txBody>
          <a:bodyPr>
            <a:normAutofit/>
          </a:bodyPr>
          <a:lstStyle/>
          <a:p>
            <a:pPr>
              <a:buNone/>
            </a:pPr>
            <a:r>
              <a:rPr lang="en-US" dirty="0" smtClean="0"/>
              <a:t>WRETCHED: CHEERFUL  :: _____________ : _____________</a:t>
            </a:r>
          </a:p>
          <a:p>
            <a:pPr>
              <a:buNone/>
            </a:pPr>
            <a:endParaRPr lang="en-US" dirty="0" smtClean="0"/>
          </a:p>
          <a:p>
            <a:pPr>
              <a:buNone/>
            </a:pPr>
            <a:r>
              <a:rPr lang="en-US" dirty="0" smtClean="0"/>
              <a:t>A) territorial : terrestrial </a:t>
            </a:r>
          </a:p>
          <a:p>
            <a:pPr>
              <a:buNone/>
            </a:pPr>
            <a:r>
              <a:rPr lang="en-US" dirty="0" smtClean="0"/>
              <a:t>B) innocuous : dangerous </a:t>
            </a:r>
          </a:p>
          <a:p>
            <a:pPr>
              <a:buNone/>
            </a:pPr>
            <a:r>
              <a:rPr lang="en-US" dirty="0" smtClean="0"/>
              <a:t>C) floundering : struggling </a:t>
            </a:r>
          </a:p>
          <a:p>
            <a:pPr>
              <a:buNone/>
            </a:pPr>
            <a:r>
              <a:rPr lang="en-US" dirty="0" smtClean="0"/>
              <a:t>D) redacted : censored </a:t>
            </a:r>
          </a:p>
          <a:p>
            <a:pPr>
              <a:buNone/>
            </a:pPr>
            <a:r>
              <a:rPr lang="en-US" dirty="0" smtClean="0"/>
              <a:t>E) solitary : confined </a:t>
            </a:r>
          </a:p>
          <a:p>
            <a:endParaRPr lang="en-US" dirty="0" smtClean="0"/>
          </a:p>
          <a:p>
            <a:r>
              <a:rPr lang="en-US" dirty="0" smtClean="0">
                <a:solidFill>
                  <a:schemeClr val="bg1"/>
                </a:solidFill>
              </a:rPr>
              <a:t>  B—Definition (Antonym) </a:t>
            </a:r>
          </a:p>
          <a:p>
            <a:endParaRPr lang="en-US" dirty="0" smtClean="0">
              <a:solidFill>
                <a:schemeClr val="bg1"/>
              </a:solidFill>
            </a:endParaRPr>
          </a:p>
          <a:p>
            <a:r>
              <a:rPr lang="en-US" i="1" dirty="0" smtClean="0">
                <a:solidFill>
                  <a:schemeClr val="bg1"/>
                </a:solidFill>
              </a:rPr>
              <a:t>Wretched means in a very unhappy or unfortunate state. Thus, wretched is the opposite of cheerful. Innocuous means harmless. Thus, innocuous is the opposite of dangerous.</a:t>
            </a:r>
            <a:endParaRPr lang="en-US" dirty="0">
              <a:solidFill>
                <a:schemeClr val="bg1"/>
              </a:solidFill>
            </a:endParaRPr>
          </a:p>
        </p:txBody>
      </p:sp>
    </p:spTree>
    <p:extLst>
      <p:ext uri="{BB962C8B-B14F-4D97-AF65-F5344CB8AC3E}">
        <p14:creationId xmlns="" xmlns:p14="http://schemas.microsoft.com/office/powerpoint/2010/main" val="698620755"/>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145</a:t>
            </a:r>
            <a:endParaRPr lang="en-US" dirty="0"/>
          </a:p>
        </p:txBody>
      </p:sp>
      <p:sp>
        <p:nvSpPr>
          <p:cNvPr id="3" name="Content Placeholder 2"/>
          <p:cNvSpPr>
            <a:spLocks noGrp="1"/>
          </p:cNvSpPr>
          <p:nvPr>
            <p:ph idx="1"/>
          </p:nvPr>
        </p:nvSpPr>
        <p:spPr>
          <a:xfrm>
            <a:off x="457200" y="1219200"/>
            <a:ext cx="7620000" cy="5181600"/>
          </a:xfrm>
        </p:spPr>
        <p:txBody>
          <a:bodyPr>
            <a:normAutofit fontScale="92500" lnSpcReduction="10000"/>
          </a:bodyPr>
          <a:lstStyle/>
          <a:p>
            <a:pPr>
              <a:buNone/>
            </a:pPr>
            <a:r>
              <a:rPr lang="en-US" dirty="0" smtClean="0"/>
              <a:t>LEVEL is to HIERARCHY as ___________ : ____________</a:t>
            </a:r>
          </a:p>
          <a:p>
            <a:pPr>
              <a:buNone/>
            </a:pPr>
            <a:r>
              <a:rPr lang="en-US" dirty="0" smtClean="0"/>
              <a:t>  </a:t>
            </a:r>
          </a:p>
          <a:p>
            <a:pPr>
              <a:buNone/>
            </a:pPr>
            <a:r>
              <a:rPr lang="en-US" dirty="0" smtClean="0"/>
              <a:t>A) installment : serial </a:t>
            </a:r>
          </a:p>
          <a:p>
            <a:pPr>
              <a:buNone/>
            </a:pPr>
            <a:r>
              <a:rPr lang="en-US" dirty="0" smtClean="0"/>
              <a:t>B)) halo : messiah </a:t>
            </a:r>
          </a:p>
          <a:p>
            <a:pPr>
              <a:buNone/>
            </a:pPr>
            <a:r>
              <a:rPr lang="en-US" dirty="0" smtClean="0"/>
              <a:t>C) vinaigrette : salad </a:t>
            </a:r>
          </a:p>
          <a:p>
            <a:pPr>
              <a:buNone/>
            </a:pPr>
            <a:r>
              <a:rPr lang="en-US" dirty="0" smtClean="0"/>
              <a:t>D) courtroom : drama </a:t>
            </a:r>
          </a:p>
          <a:p>
            <a:pPr>
              <a:buNone/>
            </a:pPr>
            <a:r>
              <a:rPr lang="en-US" dirty="0" smtClean="0"/>
              <a:t>E) misnomer : definition </a:t>
            </a:r>
          </a:p>
          <a:p>
            <a:endParaRPr lang="en-US" dirty="0" smtClean="0"/>
          </a:p>
          <a:p>
            <a:r>
              <a:rPr lang="en-US" dirty="0" smtClean="0">
                <a:solidFill>
                  <a:schemeClr val="bg1"/>
                </a:solidFill>
              </a:rPr>
              <a:t>  A—Part to Whole</a:t>
            </a:r>
          </a:p>
          <a:p>
            <a:r>
              <a:rPr lang="en-US" dirty="0" smtClean="0">
                <a:solidFill>
                  <a:schemeClr val="bg1"/>
                </a:solidFill>
              </a:rPr>
              <a:t>A </a:t>
            </a:r>
            <a:r>
              <a:rPr lang="en-US" i="1" dirty="0" smtClean="0">
                <a:solidFill>
                  <a:schemeClr val="bg1"/>
                </a:solidFill>
              </a:rPr>
              <a:t>hierarchy is a system of organization that involves levels and tiers. Thus, a level is part of a hierarchy. An installment is a part of something that is published, broadcast, or made public in sequence at intervals. A serial is a story or play appearing in regular installment on television or in a print publication. Thus, an installment is part of a serial.</a:t>
            </a:r>
            <a:endParaRPr lang="en-US" dirty="0" smtClean="0">
              <a:solidFill>
                <a:schemeClr val="bg1"/>
              </a:solidFill>
            </a:endParaRPr>
          </a:p>
          <a:p>
            <a:endParaRPr lang="en-US" dirty="0"/>
          </a:p>
        </p:txBody>
      </p:sp>
    </p:spTree>
    <p:extLst>
      <p:ext uri="{BB962C8B-B14F-4D97-AF65-F5344CB8AC3E}">
        <p14:creationId xmlns="" xmlns:p14="http://schemas.microsoft.com/office/powerpoint/2010/main" val="2276501556"/>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146</a:t>
            </a:r>
            <a:endParaRPr lang="en-US" dirty="0"/>
          </a:p>
        </p:txBody>
      </p:sp>
      <p:sp>
        <p:nvSpPr>
          <p:cNvPr id="3" name="Content Placeholder 2"/>
          <p:cNvSpPr>
            <a:spLocks noGrp="1"/>
          </p:cNvSpPr>
          <p:nvPr>
            <p:ph idx="1"/>
          </p:nvPr>
        </p:nvSpPr>
        <p:spPr>
          <a:xfrm>
            <a:off x="457200" y="1143000"/>
            <a:ext cx="7620000" cy="5257800"/>
          </a:xfrm>
        </p:spPr>
        <p:txBody>
          <a:bodyPr>
            <a:normAutofit/>
          </a:bodyPr>
          <a:lstStyle/>
          <a:p>
            <a:pPr>
              <a:buNone/>
            </a:pPr>
            <a:r>
              <a:rPr lang="en-US" dirty="0" smtClean="0"/>
              <a:t>PECCADILLO : SIN :: _____________ : _____________</a:t>
            </a:r>
          </a:p>
          <a:p>
            <a:pPr>
              <a:buNone/>
            </a:pPr>
            <a:endParaRPr lang="en-US" dirty="0" smtClean="0"/>
          </a:p>
          <a:p>
            <a:pPr>
              <a:buNone/>
            </a:pPr>
            <a:r>
              <a:rPr lang="en-US" dirty="0" smtClean="0"/>
              <a:t>A) masquerade : party </a:t>
            </a:r>
          </a:p>
          <a:p>
            <a:pPr>
              <a:buNone/>
            </a:pPr>
            <a:r>
              <a:rPr lang="en-US" dirty="0" smtClean="0"/>
              <a:t>B) peasant : serf </a:t>
            </a:r>
          </a:p>
          <a:p>
            <a:pPr>
              <a:buNone/>
            </a:pPr>
            <a:r>
              <a:rPr lang="en-US" dirty="0" smtClean="0"/>
              <a:t>C) sarcophagus : funeral </a:t>
            </a:r>
          </a:p>
          <a:p>
            <a:pPr>
              <a:buNone/>
            </a:pPr>
            <a:r>
              <a:rPr lang="en-US" dirty="0" smtClean="0"/>
              <a:t>D) letdown : devastation </a:t>
            </a:r>
          </a:p>
          <a:p>
            <a:pPr>
              <a:buNone/>
            </a:pPr>
            <a:r>
              <a:rPr lang="en-US" dirty="0" smtClean="0"/>
              <a:t>E) hex : wizard </a:t>
            </a:r>
          </a:p>
          <a:p>
            <a:endParaRPr lang="en-US" dirty="0" smtClean="0"/>
          </a:p>
          <a:p>
            <a:r>
              <a:rPr lang="en-US" dirty="0" smtClean="0">
                <a:solidFill>
                  <a:schemeClr val="bg1"/>
                </a:solidFill>
              </a:rPr>
              <a:t>  A—Type/Kind</a:t>
            </a:r>
          </a:p>
          <a:p>
            <a:r>
              <a:rPr lang="en-US" dirty="0" smtClean="0">
                <a:solidFill>
                  <a:schemeClr val="bg1"/>
                </a:solidFill>
              </a:rPr>
              <a:t>A </a:t>
            </a:r>
            <a:r>
              <a:rPr lang="en-US" i="1" dirty="0" smtClean="0">
                <a:solidFill>
                  <a:schemeClr val="bg1"/>
                </a:solidFill>
              </a:rPr>
              <a:t>peccadillo is a minor, unimportant offense or sin. Thus, a peccadillo is a type of sin. A masquerade is a masked ball. Thus, a masquerade is a type of party.</a:t>
            </a:r>
            <a:endParaRPr lang="en-US" dirty="0" smtClean="0">
              <a:solidFill>
                <a:schemeClr val="bg1"/>
              </a:solidFill>
            </a:endParaRPr>
          </a:p>
          <a:p>
            <a:endParaRPr lang="en-US" dirty="0"/>
          </a:p>
        </p:txBody>
      </p:sp>
    </p:spTree>
    <p:extLst>
      <p:ext uri="{BB962C8B-B14F-4D97-AF65-F5344CB8AC3E}">
        <p14:creationId xmlns="" xmlns:p14="http://schemas.microsoft.com/office/powerpoint/2010/main" val="46502922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147</a:t>
            </a:r>
            <a:endParaRPr lang="en-US" dirty="0"/>
          </a:p>
        </p:txBody>
      </p:sp>
      <p:sp>
        <p:nvSpPr>
          <p:cNvPr id="3" name="Content Placeholder 2"/>
          <p:cNvSpPr>
            <a:spLocks noGrp="1"/>
          </p:cNvSpPr>
          <p:nvPr>
            <p:ph idx="1"/>
          </p:nvPr>
        </p:nvSpPr>
        <p:spPr>
          <a:xfrm>
            <a:off x="457200" y="1143000"/>
            <a:ext cx="7620000" cy="5257800"/>
          </a:xfrm>
        </p:spPr>
        <p:txBody>
          <a:bodyPr>
            <a:normAutofit/>
          </a:bodyPr>
          <a:lstStyle/>
          <a:p>
            <a:pPr>
              <a:buNone/>
            </a:pPr>
            <a:r>
              <a:rPr lang="en-US" dirty="0" smtClean="0"/>
              <a:t>TYRO : INEXPERIENCED :: ____________ : ___________</a:t>
            </a:r>
          </a:p>
          <a:p>
            <a:pPr>
              <a:buNone/>
            </a:pPr>
            <a:endParaRPr lang="en-US" dirty="0" smtClean="0"/>
          </a:p>
          <a:p>
            <a:pPr>
              <a:buNone/>
            </a:pPr>
            <a:r>
              <a:rPr lang="en-US" dirty="0" smtClean="0"/>
              <a:t>A) headmaster : principled </a:t>
            </a:r>
          </a:p>
          <a:p>
            <a:pPr>
              <a:buNone/>
            </a:pPr>
            <a:r>
              <a:rPr lang="en-US" dirty="0" smtClean="0"/>
              <a:t>B) scapegoat : blameworthy </a:t>
            </a:r>
          </a:p>
          <a:p>
            <a:pPr>
              <a:buNone/>
            </a:pPr>
            <a:r>
              <a:rPr lang="en-US" dirty="0" smtClean="0"/>
              <a:t>C) forgery : valuable </a:t>
            </a:r>
          </a:p>
          <a:p>
            <a:pPr>
              <a:buNone/>
            </a:pPr>
            <a:r>
              <a:rPr lang="en-US" dirty="0" smtClean="0"/>
              <a:t>D) sycophant : servile </a:t>
            </a:r>
          </a:p>
          <a:p>
            <a:pPr>
              <a:buNone/>
            </a:pPr>
            <a:r>
              <a:rPr lang="en-US" dirty="0" smtClean="0"/>
              <a:t>E) risk : worthwhile </a:t>
            </a:r>
          </a:p>
          <a:p>
            <a:endParaRPr lang="en-US" dirty="0" smtClean="0"/>
          </a:p>
          <a:p>
            <a:r>
              <a:rPr lang="en-US" dirty="0" smtClean="0">
                <a:solidFill>
                  <a:schemeClr val="bg1"/>
                </a:solidFill>
              </a:rPr>
              <a:t> D—Characteristic</a:t>
            </a:r>
          </a:p>
          <a:p>
            <a:r>
              <a:rPr lang="en-US" dirty="0" smtClean="0">
                <a:solidFill>
                  <a:schemeClr val="bg1"/>
                </a:solidFill>
              </a:rPr>
              <a:t> A </a:t>
            </a:r>
            <a:r>
              <a:rPr lang="en-US" i="1" dirty="0" smtClean="0">
                <a:solidFill>
                  <a:schemeClr val="bg1"/>
                </a:solidFill>
              </a:rPr>
              <a:t>tyro is a novice or beginner. Thus, a characteristic of a tyro is to be inexperienced. A sycophant is someone who is overly servile or toady. Thus, a characteristic of a sycophant is to be servile.</a:t>
            </a:r>
            <a:endParaRPr lang="en-US" dirty="0" smtClean="0">
              <a:solidFill>
                <a:schemeClr val="bg1"/>
              </a:solidFill>
            </a:endParaRPr>
          </a:p>
          <a:p>
            <a:endParaRPr lang="en-US" dirty="0"/>
          </a:p>
        </p:txBody>
      </p:sp>
    </p:spTree>
    <p:extLst>
      <p:ext uri="{BB962C8B-B14F-4D97-AF65-F5344CB8AC3E}">
        <p14:creationId xmlns="" xmlns:p14="http://schemas.microsoft.com/office/powerpoint/2010/main" val="1347159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13</a:t>
            </a:r>
            <a:endParaRPr lang="en-US" dirty="0"/>
          </a:p>
        </p:txBody>
      </p:sp>
      <p:sp>
        <p:nvSpPr>
          <p:cNvPr id="3" name="Content Placeholder 2"/>
          <p:cNvSpPr>
            <a:spLocks noGrp="1"/>
          </p:cNvSpPr>
          <p:nvPr>
            <p:ph idx="1"/>
          </p:nvPr>
        </p:nvSpPr>
        <p:spPr/>
        <p:txBody>
          <a:bodyPr/>
          <a:lstStyle/>
          <a:p>
            <a:pPr marL="114300" indent="0">
              <a:buNone/>
            </a:pPr>
            <a:r>
              <a:rPr lang="en-US" sz="2000" b="1" dirty="0" smtClean="0"/>
              <a:t>Tide: Ebb:: Moon: </a:t>
            </a:r>
            <a:r>
              <a:rPr lang="en-US" sz="2000" b="1" dirty="0"/>
              <a:t>________________</a:t>
            </a:r>
          </a:p>
          <a:p>
            <a:pPr marL="114300" indent="0">
              <a:buNone/>
            </a:pPr>
            <a:endParaRPr lang="en-US" sz="2000" b="1" dirty="0"/>
          </a:p>
          <a:p>
            <a:pPr marL="114300" indent="0">
              <a:buNone/>
            </a:pPr>
            <a:r>
              <a:rPr lang="en-US" sz="2800" dirty="0" smtClean="0"/>
              <a:t>a) flow</a:t>
            </a:r>
            <a:endParaRPr lang="en-US" sz="2800" dirty="0"/>
          </a:p>
          <a:p>
            <a:pPr marL="114300" indent="0">
              <a:buNone/>
            </a:pPr>
            <a:r>
              <a:rPr lang="en-US" sz="2800" dirty="0" smtClean="0"/>
              <a:t>b) shine</a:t>
            </a:r>
            <a:endParaRPr lang="en-US" sz="2800" dirty="0"/>
          </a:p>
          <a:p>
            <a:pPr marL="114300" indent="0">
              <a:buNone/>
            </a:pPr>
            <a:r>
              <a:rPr lang="en-US" sz="2800" dirty="0" smtClean="0"/>
              <a:t>c) </a:t>
            </a:r>
            <a:r>
              <a:rPr lang="en-US" sz="2800" dirty="0"/>
              <a:t>roam</a:t>
            </a:r>
          </a:p>
          <a:p>
            <a:pPr marL="114300" indent="0">
              <a:buNone/>
            </a:pPr>
            <a:r>
              <a:rPr lang="en-US" sz="2800" dirty="0"/>
              <a:t>d</a:t>
            </a:r>
            <a:r>
              <a:rPr lang="en-US" sz="2800" dirty="0" smtClean="0"/>
              <a:t>) </a:t>
            </a:r>
            <a:r>
              <a:rPr lang="en-US" sz="2800" dirty="0"/>
              <a:t>wane</a:t>
            </a:r>
          </a:p>
          <a:p>
            <a:pPr marL="114300" indent="0">
              <a:buNone/>
            </a:pPr>
            <a:r>
              <a:rPr lang="en-US" sz="2800" dirty="0" smtClean="0"/>
              <a:t>e) sink</a:t>
            </a:r>
          </a:p>
          <a:p>
            <a:pPr marL="114300" indent="0">
              <a:buNone/>
            </a:pPr>
            <a:endParaRPr lang="en-US" dirty="0"/>
          </a:p>
          <a:p>
            <a:pPr marL="114300" indent="0">
              <a:buNone/>
            </a:pPr>
            <a:r>
              <a:rPr lang="en-US" dirty="0" smtClean="0">
                <a:solidFill>
                  <a:schemeClr val="bg1"/>
                </a:solidFill>
              </a:rPr>
              <a:t>D—function </a:t>
            </a:r>
          </a:p>
          <a:p>
            <a:pPr marL="114300" indent="0">
              <a:buNone/>
            </a:pPr>
            <a:endParaRPr lang="en-US" dirty="0"/>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472606887"/>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148</a:t>
            </a:r>
            <a:endParaRPr lang="en-US" dirty="0"/>
          </a:p>
        </p:txBody>
      </p:sp>
      <p:sp>
        <p:nvSpPr>
          <p:cNvPr id="3" name="Content Placeholder 2"/>
          <p:cNvSpPr>
            <a:spLocks noGrp="1"/>
          </p:cNvSpPr>
          <p:nvPr>
            <p:ph idx="1"/>
          </p:nvPr>
        </p:nvSpPr>
        <p:spPr>
          <a:xfrm>
            <a:off x="457200" y="1219200"/>
            <a:ext cx="7620000" cy="5181600"/>
          </a:xfrm>
        </p:spPr>
        <p:txBody>
          <a:bodyPr>
            <a:normAutofit lnSpcReduction="10000"/>
          </a:bodyPr>
          <a:lstStyle/>
          <a:p>
            <a:pPr>
              <a:buNone/>
            </a:pPr>
            <a:r>
              <a:rPr lang="en-US" dirty="0" smtClean="0"/>
              <a:t>BLANDISHMENT : COAX  :: ___________ : ____________</a:t>
            </a:r>
          </a:p>
          <a:p>
            <a:pPr>
              <a:buNone/>
            </a:pPr>
            <a:endParaRPr lang="en-US" dirty="0" smtClean="0"/>
          </a:p>
          <a:p>
            <a:pPr>
              <a:buNone/>
            </a:pPr>
            <a:r>
              <a:rPr lang="en-US" dirty="0" smtClean="0"/>
              <a:t>A) directory : telephone </a:t>
            </a:r>
          </a:p>
          <a:p>
            <a:pPr>
              <a:buNone/>
            </a:pPr>
            <a:r>
              <a:rPr lang="en-US" dirty="0" smtClean="0"/>
              <a:t>B) pavilion : promenade </a:t>
            </a:r>
          </a:p>
          <a:p>
            <a:pPr>
              <a:buNone/>
            </a:pPr>
            <a:r>
              <a:rPr lang="en-US" dirty="0" smtClean="0"/>
              <a:t>C) surplus : squander </a:t>
            </a:r>
          </a:p>
          <a:p>
            <a:pPr>
              <a:buNone/>
            </a:pPr>
            <a:r>
              <a:rPr lang="en-US" dirty="0" smtClean="0"/>
              <a:t>D) eulogy : praise </a:t>
            </a:r>
          </a:p>
          <a:p>
            <a:pPr>
              <a:buNone/>
            </a:pPr>
            <a:r>
              <a:rPr lang="en-US" dirty="0" smtClean="0"/>
              <a:t>E) controversy : placate </a:t>
            </a:r>
          </a:p>
          <a:p>
            <a:endParaRPr lang="en-US" dirty="0" smtClean="0"/>
          </a:p>
          <a:p>
            <a:r>
              <a:rPr lang="en-US" dirty="0" smtClean="0">
                <a:solidFill>
                  <a:schemeClr val="bg1"/>
                </a:solidFill>
              </a:rPr>
              <a:t>D—Characteristic</a:t>
            </a:r>
          </a:p>
          <a:p>
            <a:r>
              <a:rPr lang="en-US" dirty="0" smtClean="0">
                <a:solidFill>
                  <a:schemeClr val="bg1"/>
                </a:solidFill>
              </a:rPr>
              <a:t> A </a:t>
            </a:r>
            <a:r>
              <a:rPr lang="en-US" i="1" dirty="0" smtClean="0">
                <a:solidFill>
                  <a:schemeClr val="bg1"/>
                </a:solidFill>
              </a:rPr>
              <a:t>blandishment is a flattering or pleasant statement used to persuade someone to do something. Coax means to persuade someone to do something using flattery. Thus, a blandishment is used to coax. A eulogy is a laudatory or praising speech. Thus, a eulogy is used to praise.</a:t>
            </a:r>
            <a:endParaRPr lang="en-US" dirty="0" smtClean="0">
              <a:solidFill>
                <a:schemeClr val="bg1"/>
              </a:solidFill>
            </a:endParaRPr>
          </a:p>
          <a:p>
            <a:endParaRPr lang="en-US" dirty="0"/>
          </a:p>
        </p:txBody>
      </p:sp>
    </p:spTree>
    <p:extLst>
      <p:ext uri="{BB962C8B-B14F-4D97-AF65-F5344CB8AC3E}">
        <p14:creationId xmlns="" xmlns:p14="http://schemas.microsoft.com/office/powerpoint/2010/main" val="336092775"/>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149</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PRAGMATISM : PHILOSOPHY :: ___________ : ____________ </a:t>
            </a:r>
          </a:p>
          <a:p>
            <a:pPr>
              <a:buNone/>
            </a:pPr>
            <a:endParaRPr lang="en-US" dirty="0" smtClean="0"/>
          </a:p>
          <a:p>
            <a:pPr>
              <a:buNone/>
            </a:pPr>
            <a:r>
              <a:rPr lang="en-US" dirty="0" smtClean="0"/>
              <a:t>A) elevation : pinnacle</a:t>
            </a:r>
          </a:p>
          <a:p>
            <a:pPr>
              <a:buNone/>
            </a:pPr>
            <a:r>
              <a:rPr lang="en-US" dirty="0" smtClean="0"/>
              <a:t>B) cancer : malady </a:t>
            </a:r>
          </a:p>
          <a:p>
            <a:pPr>
              <a:buNone/>
            </a:pPr>
            <a:r>
              <a:rPr lang="en-US" dirty="0" smtClean="0"/>
              <a:t>C) electricity : outlet </a:t>
            </a:r>
          </a:p>
          <a:p>
            <a:pPr>
              <a:buNone/>
            </a:pPr>
            <a:r>
              <a:rPr lang="en-US" dirty="0" smtClean="0"/>
              <a:t>D) cacophony : opera </a:t>
            </a:r>
          </a:p>
          <a:p>
            <a:pPr>
              <a:buNone/>
            </a:pPr>
            <a:r>
              <a:rPr lang="en-US" dirty="0" smtClean="0"/>
              <a:t>E) chemistry : element </a:t>
            </a:r>
          </a:p>
          <a:p>
            <a:pPr>
              <a:buNone/>
            </a:pPr>
            <a:endParaRPr lang="en-US" dirty="0" smtClean="0"/>
          </a:p>
          <a:p>
            <a:r>
              <a:rPr lang="en-US" dirty="0" smtClean="0"/>
              <a:t>  B—Type/Kind</a:t>
            </a:r>
          </a:p>
          <a:p>
            <a:r>
              <a:rPr lang="en-US" i="1" dirty="0" smtClean="0"/>
              <a:t>Pragmatism is a philosophical approach that assesses the truth of meaning of theories in terms of their practical applications. Thus, pragmatism is a type of philosophy. Cancer is a disease caused by uncontrolled division of abnormal cells. A malady is a disease or ailment. Thus, cancer is a type of malady</a:t>
            </a:r>
            <a:endParaRPr lang="en-US" dirty="0" smtClean="0"/>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150</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ELEMENT is to AGGREGATE as ___________ is to ____________</a:t>
            </a:r>
          </a:p>
          <a:p>
            <a:pPr>
              <a:buNone/>
            </a:pPr>
            <a:endParaRPr lang="en-US" dirty="0" smtClean="0"/>
          </a:p>
          <a:p>
            <a:r>
              <a:rPr lang="en-US" dirty="0" smtClean="0"/>
              <a:t>A) fresco : painting </a:t>
            </a:r>
          </a:p>
          <a:p>
            <a:r>
              <a:rPr lang="en-US" dirty="0" smtClean="0"/>
              <a:t>B) foreground : landscape </a:t>
            </a:r>
          </a:p>
          <a:p>
            <a:r>
              <a:rPr lang="en-US" dirty="0" smtClean="0"/>
              <a:t>C) benefactor : fortune </a:t>
            </a:r>
          </a:p>
          <a:p>
            <a:r>
              <a:rPr lang="en-US" dirty="0" smtClean="0"/>
              <a:t>D) mandate : ruler </a:t>
            </a:r>
          </a:p>
          <a:p>
            <a:r>
              <a:rPr lang="en-US" dirty="0" smtClean="0"/>
              <a:t>E) diet : nutrient </a:t>
            </a:r>
          </a:p>
          <a:p>
            <a:pPr>
              <a:buNone/>
            </a:pPr>
            <a:endParaRPr lang="en-US" dirty="0" smtClean="0"/>
          </a:p>
          <a:p>
            <a:r>
              <a:rPr lang="en-US" dirty="0" smtClean="0"/>
              <a:t>  </a:t>
            </a:r>
            <a:r>
              <a:rPr lang="en-US" dirty="0" smtClean="0">
                <a:solidFill>
                  <a:schemeClr val="bg1"/>
                </a:solidFill>
              </a:rPr>
              <a:t>B—Part to Whole</a:t>
            </a:r>
          </a:p>
          <a:p>
            <a:r>
              <a:rPr lang="en-US" dirty="0" smtClean="0">
                <a:solidFill>
                  <a:schemeClr val="bg1"/>
                </a:solidFill>
              </a:rPr>
              <a:t>An </a:t>
            </a:r>
            <a:r>
              <a:rPr lang="en-US" i="1" dirty="0" smtClean="0">
                <a:solidFill>
                  <a:schemeClr val="bg1"/>
                </a:solidFill>
              </a:rPr>
              <a:t>element is a part or component of something. An aggregate is a whole formed by several different elements. Thus, an element is part of an aggregate. A foreground is the part of a landscape painting that is nearest to the observer. Thus, a foreground is part of a landscape.</a:t>
            </a:r>
            <a:endParaRPr lang="en-US" dirty="0" smtClean="0">
              <a:solidFill>
                <a:schemeClr val="bg1"/>
              </a:solidFill>
            </a:endParaRP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151</a:t>
            </a:r>
            <a:endParaRPr lang="en-US" dirty="0"/>
          </a:p>
        </p:txBody>
      </p:sp>
      <p:sp>
        <p:nvSpPr>
          <p:cNvPr id="3" name="Content Placeholder 2"/>
          <p:cNvSpPr>
            <a:spLocks noGrp="1"/>
          </p:cNvSpPr>
          <p:nvPr>
            <p:ph idx="1"/>
          </p:nvPr>
        </p:nvSpPr>
        <p:spPr>
          <a:xfrm>
            <a:off x="457200" y="1600200"/>
            <a:ext cx="7620000" cy="5029200"/>
          </a:xfrm>
        </p:spPr>
        <p:txBody>
          <a:bodyPr>
            <a:normAutofit lnSpcReduction="10000"/>
          </a:bodyPr>
          <a:lstStyle/>
          <a:p>
            <a:pPr>
              <a:buNone/>
            </a:pPr>
            <a:r>
              <a:rPr lang="en-US" dirty="0" smtClean="0"/>
              <a:t>DECANTER : POUR :: ___________ : ____________ </a:t>
            </a:r>
          </a:p>
          <a:p>
            <a:endParaRPr lang="en-US" dirty="0" smtClean="0"/>
          </a:p>
          <a:p>
            <a:pPr>
              <a:buNone/>
            </a:pPr>
            <a:r>
              <a:rPr lang="en-US" dirty="0" smtClean="0"/>
              <a:t>A) monument : venerate</a:t>
            </a:r>
          </a:p>
          <a:p>
            <a:pPr>
              <a:buNone/>
            </a:pPr>
            <a:r>
              <a:rPr lang="en-US" dirty="0" smtClean="0"/>
              <a:t>B) criminal : deviate </a:t>
            </a:r>
          </a:p>
          <a:p>
            <a:pPr>
              <a:buNone/>
            </a:pPr>
            <a:r>
              <a:rPr lang="en-US" dirty="0" smtClean="0"/>
              <a:t>C) nunnery : convert </a:t>
            </a:r>
          </a:p>
          <a:p>
            <a:pPr>
              <a:buNone/>
            </a:pPr>
            <a:r>
              <a:rPr lang="en-US" dirty="0" smtClean="0"/>
              <a:t>D) pharmacy : prescribe </a:t>
            </a:r>
          </a:p>
          <a:p>
            <a:pPr>
              <a:buNone/>
            </a:pPr>
            <a:r>
              <a:rPr lang="en-US" dirty="0" smtClean="0"/>
              <a:t>E) stiletto : walk </a:t>
            </a:r>
          </a:p>
          <a:p>
            <a:endParaRPr lang="en-US" dirty="0" smtClean="0"/>
          </a:p>
          <a:p>
            <a:r>
              <a:rPr lang="en-US" dirty="0" smtClean="0">
                <a:solidFill>
                  <a:schemeClr val="bg1"/>
                </a:solidFill>
              </a:rPr>
              <a:t>A—Function</a:t>
            </a:r>
          </a:p>
          <a:p>
            <a:r>
              <a:rPr lang="en-US" dirty="0" smtClean="0">
                <a:solidFill>
                  <a:schemeClr val="bg1"/>
                </a:solidFill>
              </a:rPr>
              <a:t>A </a:t>
            </a:r>
            <a:r>
              <a:rPr lang="en-US" i="1" dirty="0" smtClean="0">
                <a:solidFill>
                  <a:schemeClr val="bg1"/>
                </a:solidFill>
              </a:rPr>
              <a:t>decanter is a </a:t>
            </a:r>
            <a:r>
              <a:rPr lang="en-US" i="1" dirty="0" err="1" smtClean="0">
                <a:solidFill>
                  <a:schemeClr val="bg1"/>
                </a:solidFill>
              </a:rPr>
              <a:t>stoppered</a:t>
            </a:r>
            <a:r>
              <a:rPr lang="en-US" i="1" dirty="0" smtClean="0">
                <a:solidFill>
                  <a:schemeClr val="bg1"/>
                </a:solidFill>
              </a:rPr>
              <a:t> glass container used to pour wine. Thus, the function of a decanter is to pour. A monument is something made in tribute to someone else. Venerate means to celebrate or revere. Thus, the function of a monument is to venerate. </a:t>
            </a:r>
            <a:endParaRPr lang="en-US" dirty="0" smtClean="0">
              <a:solidFill>
                <a:schemeClr val="bg1"/>
              </a:solidFill>
            </a:endParaRP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152</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UNPRECEDENTED : FORERUNNERS :: ___________ : ____________</a:t>
            </a:r>
          </a:p>
          <a:p>
            <a:endParaRPr lang="en-US" dirty="0" smtClean="0"/>
          </a:p>
          <a:p>
            <a:pPr>
              <a:buNone/>
            </a:pPr>
            <a:r>
              <a:rPr lang="en-US" dirty="0" smtClean="0"/>
              <a:t>A) unnecessary : prerequisites </a:t>
            </a:r>
          </a:p>
          <a:p>
            <a:pPr>
              <a:buNone/>
            </a:pPr>
            <a:r>
              <a:rPr lang="en-US" dirty="0" smtClean="0"/>
              <a:t>B) nauseating : medicine </a:t>
            </a:r>
          </a:p>
          <a:p>
            <a:pPr>
              <a:buNone/>
            </a:pPr>
            <a:r>
              <a:rPr lang="en-US" dirty="0" smtClean="0"/>
              <a:t>C) bloodthirsty : anemia </a:t>
            </a:r>
          </a:p>
          <a:p>
            <a:pPr>
              <a:buNone/>
            </a:pPr>
            <a:r>
              <a:rPr lang="en-US" dirty="0" smtClean="0"/>
              <a:t>D) holistic : proof </a:t>
            </a:r>
          </a:p>
          <a:p>
            <a:pPr>
              <a:buNone/>
            </a:pPr>
            <a:r>
              <a:rPr lang="en-US" dirty="0" smtClean="0"/>
              <a:t>E) adulterated : purity </a:t>
            </a:r>
          </a:p>
          <a:p>
            <a:endParaRPr lang="en-US" dirty="0" smtClean="0"/>
          </a:p>
          <a:p>
            <a:r>
              <a:rPr lang="en-US" dirty="0" smtClean="0">
                <a:solidFill>
                  <a:schemeClr val="bg1"/>
                </a:solidFill>
              </a:rPr>
              <a:t> E—Lack</a:t>
            </a:r>
          </a:p>
          <a:p>
            <a:r>
              <a:rPr lang="en-US" dirty="0" smtClean="0">
                <a:solidFill>
                  <a:schemeClr val="bg1"/>
                </a:solidFill>
              </a:rPr>
              <a:t> </a:t>
            </a:r>
            <a:r>
              <a:rPr lang="en-US" i="1" dirty="0" smtClean="0">
                <a:solidFill>
                  <a:schemeClr val="bg1"/>
                </a:solidFill>
              </a:rPr>
              <a:t>Unprecedented means never done or known before. Forerunners are people or things that precede the coming of something or someone else. Thus, something that is unprecedented lacks forerunners. Adulterated means impure or reduced in quality. Purity is freedom from contaminants or a lack of spoilage. Thus, something that is adulterated lacks purity.</a:t>
            </a:r>
            <a:endParaRPr lang="en-US" dirty="0" smtClean="0">
              <a:solidFill>
                <a:schemeClr val="bg1"/>
              </a:solidFill>
            </a:endParaRP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153</a:t>
            </a:r>
            <a:endParaRPr lang="en-US" dirty="0"/>
          </a:p>
        </p:txBody>
      </p:sp>
      <p:sp>
        <p:nvSpPr>
          <p:cNvPr id="3" name="Content Placeholder 2"/>
          <p:cNvSpPr>
            <a:spLocks noGrp="1"/>
          </p:cNvSpPr>
          <p:nvPr>
            <p:ph idx="1"/>
          </p:nvPr>
        </p:nvSpPr>
        <p:spPr>
          <a:xfrm>
            <a:off x="457200" y="1219200"/>
            <a:ext cx="7620000" cy="5181600"/>
          </a:xfrm>
        </p:spPr>
        <p:txBody>
          <a:bodyPr>
            <a:normAutofit lnSpcReduction="10000"/>
          </a:bodyPr>
          <a:lstStyle/>
          <a:p>
            <a:pPr>
              <a:buNone/>
            </a:pPr>
            <a:r>
              <a:rPr lang="en-US" dirty="0" smtClean="0"/>
              <a:t>ERUDITE : UNEDUCATED :: ___________ : ____________</a:t>
            </a:r>
          </a:p>
          <a:p>
            <a:pPr>
              <a:buNone/>
            </a:pPr>
            <a:endParaRPr lang="en-US" dirty="0" smtClean="0"/>
          </a:p>
          <a:p>
            <a:pPr>
              <a:buNone/>
            </a:pPr>
            <a:r>
              <a:rPr lang="en-US" dirty="0" smtClean="0"/>
              <a:t>A) fiery : flagrant </a:t>
            </a:r>
          </a:p>
          <a:p>
            <a:pPr>
              <a:buNone/>
            </a:pPr>
            <a:r>
              <a:rPr lang="en-US" dirty="0" smtClean="0"/>
              <a:t>B) fervid : dispassionate </a:t>
            </a:r>
          </a:p>
          <a:p>
            <a:pPr>
              <a:buNone/>
            </a:pPr>
            <a:r>
              <a:rPr lang="en-US" dirty="0" smtClean="0"/>
              <a:t>C) loquacious : talkative </a:t>
            </a:r>
          </a:p>
          <a:p>
            <a:pPr>
              <a:buNone/>
            </a:pPr>
            <a:r>
              <a:rPr lang="en-US" dirty="0" smtClean="0"/>
              <a:t>D) gullible : naive </a:t>
            </a:r>
          </a:p>
          <a:p>
            <a:pPr>
              <a:buNone/>
            </a:pPr>
            <a:r>
              <a:rPr lang="en-US" dirty="0" smtClean="0"/>
              <a:t>E) dissonant : discordant </a:t>
            </a:r>
          </a:p>
          <a:p>
            <a:endParaRPr lang="en-US" dirty="0" smtClean="0"/>
          </a:p>
          <a:p>
            <a:r>
              <a:rPr lang="en-US" dirty="0" smtClean="0">
                <a:solidFill>
                  <a:schemeClr val="bg1"/>
                </a:solidFill>
              </a:rPr>
              <a:t>  B—Definition (Antonym) </a:t>
            </a:r>
          </a:p>
          <a:p>
            <a:r>
              <a:rPr lang="en-US" i="1" dirty="0" smtClean="0">
                <a:solidFill>
                  <a:schemeClr val="bg1"/>
                </a:solidFill>
              </a:rPr>
              <a:t>Erudite means very learned. Uneducated means unlearned. Thus, erudite is the opposite of uneducated. Fervid means intensely enthusiastic or passionate. Dispassionate means unenthusiastic or uninterested. Thus, by definition, fervid is the opposite of dispassionate.</a:t>
            </a:r>
            <a:endParaRPr lang="en-US" dirty="0" smtClean="0">
              <a:solidFill>
                <a:schemeClr val="bg1"/>
              </a:solidFill>
            </a:endParaRP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154</a:t>
            </a:r>
            <a:endParaRPr lang="en-US" dirty="0"/>
          </a:p>
        </p:txBody>
      </p:sp>
      <p:sp>
        <p:nvSpPr>
          <p:cNvPr id="3" name="Content Placeholder 2"/>
          <p:cNvSpPr>
            <a:spLocks noGrp="1"/>
          </p:cNvSpPr>
          <p:nvPr>
            <p:ph idx="1"/>
          </p:nvPr>
        </p:nvSpPr>
        <p:spPr>
          <a:xfrm>
            <a:off x="457200" y="1295400"/>
            <a:ext cx="7620000" cy="5105400"/>
          </a:xfrm>
        </p:spPr>
        <p:txBody>
          <a:bodyPr>
            <a:normAutofit lnSpcReduction="10000"/>
          </a:bodyPr>
          <a:lstStyle/>
          <a:p>
            <a:pPr>
              <a:buNone/>
            </a:pPr>
            <a:r>
              <a:rPr lang="en-US" dirty="0" smtClean="0"/>
              <a:t>TRUISM : OBVIOUS :: ___________ : ____________</a:t>
            </a:r>
          </a:p>
          <a:p>
            <a:endParaRPr lang="en-US" dirty="0" smtClean="0"/>
          </a:p>
          <a:p>
            <a:pPr>
              <a:buNone/>
            </a:pPr>
            <a:r>
              <a:rPr lang="en-US" dirty="0" smtClean="0"/>
              <a:t>A) waiver : safe </a:t>
            </a:r>
          </a:p>
          <a:p>
            <a:pPr>
              <a:buNone/>
            </a:pPr>
            <a:r>
              <a:rPr lang="en-US" dirty="0" smtClean="0"/>
              <a:t>B) president : tyrannical </a:t>
            </a:r>
          </a:p>
          <a:p>
            <a:pPr>
              <a:buNone/>
            </a:pPr>
            <a:r>
              <a:rPr lang="en-US" dirty="0" smtClean="0"/>
              <a:t>C) daredevil : audacious </a:t>
            </a:r>
          </a:p>
          <a:p>
            <a:pPr>
              <a:buNone/>
            </a:pPr>
            <a:r>
              <a:rPr lang="en-US" dirty="0" smtClean="0"/>
              <a:t>D) novel : ingenuous </a:t>
            </a:r>
          </a:p>
          <a:p>
            <a:pPr>
              <a:buNone/>
            </a:pPr>
            <a:r>
              <a:rPr lang="en-US" dirty="0" smtClean="0"/>
              <a:t>E) pedant : imaginative </a:t>
            </a:r>
          </a:p>
          <a:p>
            <a:endParaRPr lang="en-US" dirty="0" smtClean="0"/>
          </a:p>
          <a:p>
            <a:r>
              <a:rPr lang="en-US" dirty="0" smtClean="0">
                <a:solidFill>
                  <a:schemeClr val="bg1"/>
                </a:solidFill>
              </a:rPr>
              <a:t>  C—Characteristic</a:t>
            </a:r>
          </a:p>
          <a:p>
            <a:r>
              <a:rPr lang="en-US" dirty="0" smtClean="0">
                <a:solidFill>
                  <a:schemeClr val="bg1"/>
                </a:solidFill>
              </a:rPr>
              <a:t>A </a:t>
            </a:r>
            <a:r>
              <a:rPr lang="en-US" i="1" dirty="0" smtClean="0">
                <a:solidFill>
                  <a:schemeClr val="bg1"/>
                </a:solidFill>
              </a:rPr>
              <a:t>truism is a statement that is obviously true. Thus, a characteristic of a truism is to be obvious. A daredevil is a reckless person who makes a show of doing dangerous things. Audacious means bold. Thus, a characteristic of a daredevil is to be audacious.</a:t>
            </a:r>
            <a:endParaRPr lang="en-US" dirty="0" smtClean="0">
              <a:solidFill>
                <a:schemeClr val="bg1"/>
              </a:solidFill>
            </a:endParaRP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155</a:t>
            </a:r>
            <a:endParaRPr lang="en-US" dirty="0"/>
          </a:p>
        </p:txBody>
      </p:sp>
      <p:sp>
        <p:nvSpPr>
          <p:cNvPr id="3" name="Content Placeholder 2"/>
          <p:cNvSpPr>
            <a:spLocks noGrp="1"/>
          </p:cNvSpPr>
          <p:nvPr>
            <p:ph idx="1"/>
          </p:nvPr>
        </p:nvSpPr>
        <p:spPr>
          <a:xfrm>
            <a:off x="457200" y="1219200"/>
            <a:ext cx="7620000" cy="5181600"/>
          </a:xfrm>
        </p:spPr>
        <p:txBody>
          <a:bodyPr>
            <a:normAutofit fontScale="92500" lnSpcReduction="10000"/>
          </a:bodyPr>
          <a:lstStyle/>
          <a:p>
            <a:pPr>
              <a:buNone/>
            </a:pPr>
            <a:r>
              <a:rPr lang="en-US" dirty="0" smtClean="0"/>
              <a:t>LACONIC : CONCISE :: ___________ : ____________</a:t>
            </a:r>
          </a:p>
          <a:p>
            <a:pPr>
              <a:buNone/>
            </a:pPr>
            <a:endParaRPr lang="en-US" dirty="0" smtClean="0"/>
          </a:p>
          <a:p>
            <a:pPr>
              <a:buNone/>
            </a:pPr>
            <a:r>
              <a:rPr lang="en-US" dirty="0" smtClean="0"/>
              <a:t>A) obdurate : cooperative </a:t>
            </a:r>
          </a:p>
          <a:p>
            <a:pPr>
              <a:buNone/>
            </a:pPr>
            <a:r>
              <a:rPr lang="en-US" dirty="0" smtClean="0"/>
              <a:t>B) ephemeral : fleeting </a:t>
            </a:r>
          </a:p>
          <a:p>
            <a:pPr>
              <a:buNone/>
            </a:pPr>
            <a:r>
              <a:rPr lang="en-US" dirty="0" smtClean="0"/>
              <a:t>C) malleable : unchanging </a:t>
            </a:r>
          </a:p>
          <a:p>
            <a:pPr>
              <a:buNone/>
            </a:pPr>
            <a:r>
              <a:rPr lang="en-US" dirty="0" smtClean="0"/>
              <a:t>D) vindictive : forgiving </a:t>
            </a:r>
          </a:p>
          <a:p>
            <a:pPr>
              <a:buNone/>
            </a:pPr>
            <a:r>
              <a:rPr lang="en-US" dirty="0" smtClean="0"/>
              <a:t>E) equivocal : certain </a:t>
            </a:r>
          </a:p>
          <a:p>
            <a:endParaRPr lang="en-US" dirty="0" smtClean="0"/>
          </a:p>
          <a:p>
            <a:r>
              <a:rPr lang="en-US" dirty="0" smtClean="0">
                <a:solidFill>
                  <a:schemeClr val="bg1"/>
                </a:solidFill>
              </a:rPr>
              <a:t>B—Definition (Synonym) </a:t>
            </a:r>
          </a:p>
          <a:p>
            <a:r>
              <a:rPr lang="en-US" dirty="0" smtClean="0">
                <a:solidFill>
                  <a:schemeClr val="bg1"/>
                </a:solidFill>
              </a:rPr>
              <a:t> </a:t>
            </a:r>
            <a:r>
              <a:rPr lang="en-US" i="1" dirty="0" smtClean="0">
                <a:solidFill>
                  <a:schemeClr val="bg1"/>
                </a:solidFill>
              </a:rPr>
              <a:t>Laconic means using very few words in writing or speech. Concise means giving a lot of information clearly but in few words. Thus, by definition, laconic is synonymous with concise. Ephemeral means lasting for a very short while only. Fleeting means lasting for a very short time. Thus, by definition, ephemeral is synonymous with fleeting.</a:t>
            </a:r>
            <a:endParaRPr lang="en-US" dirty="0" smtClean="0">
              <a:solidFill>
                <a:schemeClr val="bg1"/>
              </a:solidFill>
            </a:endParaRP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156</a:t>
            </a:r>
            <a:endParaRPr lang="en-US" dirty="0"/>
          </a:p>
        </p:txBody>
      </p:sp>
      <p:sp>
        <p:nvSpPr>
          <p:cNvPr id="3" name="Content Placeholder 2"/>
          <p:cNvSpPr>
            <a:spLocks noGrp="1"/>
          </p:cNvSpPr>
          <p:nvPr>
            <p:ph idx="1"/>
          </p:nvPr>
        </p:nvSpPr>
        <p:spPr>
          <a:xfrm>
            <a:off x="457200" y="1371600"/>
            <a:ext cx="7620000" cy="5029200"/>
          </a:xfrm>
        </p:spPr>
        <p:txBody>
          <a:bodyPr>
            <a:normAutofit lnSpcReduction="10000"/>
          </a:bodyPr>
          <a:lstStyle/>
          <a:p>
            <a:pPr>
              <a:buNone/>
            </a:pPr>
            <a:r>
              <a:rPr lang="en-US" dirty="0" smtClean="0"/>
              <a:t>LIE : PREVARICATE :: ___________ : ____________</a:t>
            </a:r>
          </a:p>
          <a:p>
            <a:pPr>
              <a:buNone/>
            </a:pPr>
            <a:endParaRPr lang="en-US" dirty="0" smtClean="0"/>
          </a:p>
          <a:p>
            <a:pPr>
              <a:buNone/>
            </a:pPr>
            <a:r>
              <a:rPr lang="en-US" dirty="0" smtClean="0"/>
              <a:t>A) betray : trust</a:t>
            </a:r>
          </a:p>
          <a:p>
            <a:pPr>
              <a:buNone/>
            </a:pPr>
            <a:r>
              <a:rPr lang="en-US" dirty="0" smtClean="0"/>
              <a:t>B) philander : donate </a:t>
            </a:r>
          </a:p>
          <a:p>
            <a:pPr>
              <a:buNone/>
            </a:pPr>
            <a:r>
              <a:rPr lang="en-US" dirty="0" smtClean="0"/>
              <a:t>C) waver : falter </a:t>
            </a:r>
          </a:p>
          <a:p>
            <a:pPr>
              <a:buNone/>
            </a:pPr>
            <a:r>
              <a:rPr lang="en-US" dirty="0" smtClean="0"/>
              <a:t>D) deride : praise </a:t>
            </a:r>
          </a:p>
          <a:p>
            <a:pPr>
              <a:buNone/>
            </a:pPr>
            <a:r>
              <a:rPr lang="en-US" dirty="0" smtClean="0"/>
              <a:t>E) corroborate : doubt </a:t>
            </a:r>
          </a:p>
          <a:p>
            <a:endParaRPr lang="en-US" dirty="0" smtClean="0"/>
          </a:p>
          <a:p>
            <a:r>
              <a:rPr lang="en-US" i="1" dirty="0" smtClean="0">
                <a:solidFill>
                  <a:schemeClr val="bg1"/>
                </a:solidFill>
              </a:rPr>
              <a:t>C—Definition (Synonym) </a:t>
            </a:r>
          </a:p>
          <a:p>
            <a:r>
              <a:rPr lang="en-US" i="1" dirty="0" smtClean="0">
                <a:solidFill>
                  <a:schemeClr val="bg1"/>
                </a:solidFill>
              </a:rPr>
              <a:t>Prevaricate means to tell a lie or bend the truth. Thus, by definition, to lie is synonymous with to prevaricate. Waver means to shake with a quivering motion. Falter means to move unsteadily. Thus, by definition, to waver is synonymous with to falter.</a:t>
            </a:r>
            <a:r>
              <a:rPr lang="en-US" dirty="0" smtClean="0">
                <a:solidFill>
                  <a:schemeClr val="bg1"/>
                </a:solidFill>
              </a:rPr>
              <a:t>  </a:t>
            </a:r>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157</a:t>
            </a:r>
            <a:endParaRPr lang="en-US" dirty="0"/>
          </a:p>
        </p:txBody>
      </p:sp>
      <p:sp>
        <p:nvSpPr>
          <p:cNvPr id="3" name="Content Placeholder 2"/>
          <p:cNvSpPr>
            <a:spLocks noGrp="1"/>
          </p:cNvSpPr>
          <p:nvPr>
            <p:ph idx="1"/>
          </p:nvPr>
        </p:nvSpPr>
        <p:spPr>
          <a:xfrm>
            <a:off x="457200" y="1219200"/>
            <a:ext cx="7620000" cy="5486400"/>
          </a:xfrm>
        </p:spPr>
        <p:txBody>
          <a:bodyPr>
            <a:normAutofit fontScale="92500" lnSpcReduction="10000"/>
          </a:bodyPr>
          <a:lstStyle/>
          <a:p>
            <a:pPr>
              <a:buNone/>
            </a:pPr>
            <a:r>
              <a:rPr lang="en-US" dirty="0" smtClean="0"/>
              <a:t>CONCESSION : PLACATE :: ___________ : ____________</a:t>
            </a:r>
          </a:p>
          <a:p>
            <a:endParaRPr lang="en-US" dirty="0" smtClean="0"/>
          </a:p>
          <a:p>
            <a:pPr>
              <a:buNone/>
            </a:pPr>
            <a:r>
              <a:rPr lang="en-US" dirty="0" smtClean="0"/>
              <a:t>A) female : engender </a:t>
            </a:r>
          </a:p>
          <a:p>
            <a:pPr>
              <a:buNone/>
            </a:pPr>
            <a:r>
              <a:rPr lang="en-US" dirty="0" smtClean="0"/>
              <a:t>B) artillery : bolster </a:t>
            </a:r>
          </a:p>
          <a:p>
            <a:pPr>
              <a:buNone/>
            </a:pPr>
            <a:r>
              <a:rPr lang="en-US" dirty="0" smtClean="0"/>
              <a:t>C) catalyst : precipitate </a:t>
            </a:r>
          </a:p>
          <a:p>
            <a:pPr>
              <a:buNone/>
            </a:pPr>
            <a:r>
              <a:rPr lang="en-US" dirty="0" smtClean="0"/>
              <a:t>D) exercise : enervate </a:t>
            </a:r>
          </a:p>
          <a:p>
            <a:pPr>
              <a:buNone/>
            </a:pPr>
            <a:r>
              <a:rPr lang="en-US" dirty="0" smtClean="0"/>
              <a:t>E) adjudicator : mitigate </a:t>
            </a:r>
          </a:p>
          <a:p>
            <a:endParaRPr lang="en-US" dirty="0" smtClean="0"/>
          </a:p>
          <a:p>
            <a:r>
              <a:rPr lang="en-US" dirty="0" smtClean="0"/>
              <a:t> </a:t>
            </a:r>
            <a:r>
              <a:rPr lang="en-US" dirty="0" smtClean="0">
                <a:solidFill>
                  <a:schemeClr val="bg1"/>
                </a:solidFill>
              </a:rPr>
              <a:t>C—Function</a:t>
            </a:r>
          </a:p>
          <a:p>
            <a:r>
              <a:rPr lang="en-US" dirty="0" smtClean="0">
                <a:solidFill>
                  <a:schemeClr val="bg1"/>
                </a:solidFill>
              </a:rPr>
              <a:t>A </a:t>
            </a:r>
            <a:r>
              <a:rPr lang="en-US" i="1" dirty="0" smtClean="0">
                <a:solidFill>
                  <a:schemeClr val="bg1"/>
                </a:solidFill>
              </a:rPr>
              <a:t>concession is a thing granted in response to demands or as an effort to concede something to someone else. Placate means to make someone less angry or hostile by granting someone a favor or meeting a demand. Thus, the function of a concession is to placate. A catalyst is something that causes an event to happen. Precipitate means to cause or bring about an event. Thus, the function of a catalyst is to precipitate.</a:t>
            </a:r>
            <a:endParaRPr lang="en-US" dirty="0" smtClean="0">
              <a:solidFill>
                <a:schemeClr val="bg1"/>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14</a:t>
            </a:r>
            <a:endParaRPr lang="en-US" dirty="0"/>
          </a:p>
        </p:txBody>
      </p:sp>
      <p:sp>
        <p:nvSpPr>
          <p:cNvPr id="3" name="Content Placeholder 2"/>
          <p:cNvSpPr>
            <a:spLocks noGrp="1"/>
          </p:cNvSpPr>
          <p:nvPr>
            <p:ph idx="1"/>
          </p:nvPr>
        </p:nvSpPr>
        <p:spPr>
          <a:xfrm>
            <a:off x="495300" y="1371600"/>
            <a:ext cx="7620000" cy="4800600"/>
          </a:xfrm>
        </p:spPr>
        <p:txBody>
          <a:bodyPr/>
          <a:lstStyle/>
          <a:p>
            <a:pPr marL="114300" indent="0">
              <a:buNone/>
            </a:pPr>
            <a:r>
              <a:rPr lang="en-US" b="1" dirty="0"/>
              <a:t>NEARBY : REMOTE :: NATIVE : _______</a:t>
            </a:r>
          </a:p>
          <a:p>
            <a:pPr marL="114300" indent="0">
              <a:buNone/>
            </a:pPr>
            <a:endParaRPr lang="en-US" dirty="0" smtClean="0"/>
          </a:p>
          <a:p>
            <a:pPr marL="114300" indent="0">
              <a:buNone/>
            </a:pPr>
            <a:r>
              <a:rPr lang="en-US" sz="2800" dirty="0" smtClean="0"/>
              <a:t>a</a:t>
            </a:r>
            <a:r>
              <a:rPr lang="en-US" sz="2800" dirty="0"/>
              <a:t>. American</a:t>
            </a:r>
          </a:p>
          <a:p>
            <a:pPr marL="114300" indent="0">
              <a:buNone/>
            </a:pPr>
            <a:r>
              <a:rPr lang="en-US" sz="2800" dirty="0"/>
              <a:t>b. </a:t>
            </a:r>
            <a:r>
              <a:rPr lang="en-US" sz="2800" dirty="0" smtClean="0"/>
              <a:t>Scary</a:t>
            </a:r>
            <a:endParaRPr lang="en-US" sz="2800" dirty="0"/>
          </a:p>
          <a:p>
            <a:pPr marL="114300" indent="0">
              <a:buNone/>
            </a:pPr>
            <a:r>
              <a:rPr lang="en-US" sz="2800" dirty="0"/>
              <a:t>c. </a:t>
            </a:r>
            <a:r>
              <a:rPr lang="en-US" sz="2800" dirty="0" smtClean="0"/>
              <a:t>Alien</a:t>
            </a:r>
            <a:endParaRPr lang="en-US" sz="2800" dirty="0"/>
          </a:p>
          <a:p>
            <a:pPr marL="114300" indent="0">
              <a:buNone/>
            </a:pPr>
            <a:r>
              <a:rPr lang="en-US" sz="2800" dirty="0"/>
              <a:t>d. </a:t>
            </a:r>
            <a:r>
              <a:rPr lang="en-US" sz="2800" dirty="0" smtClean="0"/>
              <a:t>Roaming</a:t>
            </a:r>
            <a:endParaRPr lang="en-US" sz="2800" dirty="0"/>
          </a:p>
          <a:p>
            <a:pPr marL="114300" indent="0">
              <a:buNone/>
            </a:pPr>
            <a:r>
              <a:rPr lang="en-US" sz="2800" dirty="0"/>
              <a:t>e. </a:t>
            </a:r>
            <a:r>
              <a:rPr lang="en-US" sz="2800" dirty="0" smtClean="0"/>
              <a:t>New</a:t>
            </a:r>
          </a:p>
          <a:p>
            <a:pPr marL="114300" indent="0">
              <a:buNone/>
            </a:pPr>
            <a:endParaRPr lang="en-US" sz="2800" dirty="0"/>
          </a:p>
          <a:p>
            <a:pPr marL="114300" indent="0">
              <a:buNone/>
            </a:pPr>
            <a:r>
              <a:rPr lang="en-US" sz="2800" dirty="0" smtClean="0">
                <a:solidFill>
                  <a:schemeClr val="bg1"/>
                </a:solidFill>
              </a:rPr>
              <a:t>C—Definition (Antonym) </a:t>
            </a:r>
            <a:endParaRPr lang="en-US" sz="2800" dirty="0">
              <a:solidFill>
                <a:schemeClr val="bg1"/>
              </a:solidFill>
            </a:endParaRPr>
          </a:p>
        </p:txBody>
      </p:sp>
      <p:sp>
        <p:nvSpPr>
          <p:cNvPr id="6" name="Rectangle 5"/>
          <p:cNvSpPr/>
          <p:nvPr/>
        </p:nvSpPr>
        <p:spPr>
          <a:xfrm>
            <a:off x="381000" y="5950039"/>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576576555"/>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158</a:t>
            </a:r>
            <a:endParaRPr lang="en-US" dirty="0"/>
          </a:p>
        </p:txBody>
      </p:sp>
      <p:sp>
        <p:nvSpPr>
          <p:cNvPr id="3" name="Content Placeholder 2"/>
          <p:cNvSpPr>
            <a:spLocks noGrp="1"/>
          </p:cNvSpPr>
          <p:nvPr>
            <p:ph idx="1"/>
          </p:nvPr>
        </p:nvSpPr>
        <p:spPr/>
        <p:txBody>
          <a:bodyPr/>
          <a:lstStyle/>
          <a:p>
            <a:r>
              <a:rPr lang="en-US" dirty="0" smtClean="0"/>
              <a:t>Female : Woman :: __________ : __________</a:t>
            </a:r>
          </a:p>
          <a:p>
            <a:endParaRPr lang="en-US" dirty="0" smtClean="0"/>
          </a:p>
          <a:p>
            <a:pPr marL="571500" indent="-457200">
              <a:buAutoNum type="alphaUcParenR"/>
            </a:pPr>
            <a:r>
              <a:rPr lang="en-US" dirty="0" smtClean="0"/>
              <a:t>Male: Man </a:t>
            </a:r>
          </a:p>
          <a:p>
            <a:pPr marL="571500" indent="-457200">
              <a:buAutoNum type="alphaUcParenR"/>
            </a:pPr>
            <a:r>
              <a:rPr lang="en-US" dirty="0" smtClean="0"/>
              <a:t>Fish : Shark</a:t>
            </a:r>
          </a:p>
          <a:p>
            <a:pPr marL="571500" indent="-457200">
              <a:buAutoNum type="alphaUcParenR"/>
            </a:pPr>
            <a:r>
              <a:rPr lang="en-US" dirty="0" smtClean="0"/>
              <a:t>Palace : House </a:t>
            </a:r>
          </a:p>
          <a:p>
            <a:pPr marL="571500" indent="-457200">
              <a:buAutoNum type="alphaUcParenR"/>
            </a:pPr>
            <a:r>
              <a:rPr lang="en-US" dirty="0" smtClean="0"/>
              <a:t>Girl : Human</a:t>
            </a:r>
          </a:p>
          <a:p>
            <a:pPr marL="571500" indent="-457200">
              <a:buAutoNum type="alphaUcParenR"/>
            </a:pPr>
            <a:r>
              <a:rPr lang="en-US" dirty="0" smtClean="0"/>
              <a:t>Tiger: Animal</a:t>
            </a:r>
          </a:p>
          <a:p>
            <a:pPr marL="571500" indent="-457200">
              <a:buNone/>
            </a:pPr>
            <a:endParaRPr lang="en-US" dirty="0" smtClean="0"/>
          </a:p>
          <a:p>
            <a:pPr marL="571500" indent="-457200">
              <a:buNone/>
            </a:pPr>
            <a:r>
              <a:rPr lang="en-US" dirty="0" smtClean="0">
                <a:solidFill>
                  <a:schemeClr val="bg1"/>
                </a:solidFill>
              </a:rPr>
              <a:t>A—Type/Kind</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159</a:t>
            </a:r>
            <a:endParaRPr lang="en-US" dirty="0"/>
          </a:p>
        </p:txBody>
      </p:sp>
      <p:sp>
        <p:nvSpPr>
          <p:cNvPr id="3" name="Content Placeholder 2"/>
          <p:cNvSpPr>
            <a:spLocks noGrp="1"/>
          </p:cNvSpPr>
          <p:nvPr>
            <p:ph idx="1"/>
          </p:nvPr>
        </p:nvSpPr>
        <p:spPr/>
        <p:txBody>
          <a:bodyPr/>
          <a:lstStyle/>
          <a:p>
            <a:pPr>
              <a:buNone/>
            </a:pPr>
            <a:r>
              <a:rPr lang="en-US" dirty="0" smtClean="0"/>
              <a:t>Illness: Health :: __________ : ___________</a:t>
            </a:r>
          </a:p>
          <a:p>
            <a:endParaRPr lang="en-US" dirty="0" smtClean="0"/>
          </a:p>
          <a:p>
            <a:pPr marL="571500" indent="-457200">
              <a:buAutoNum type="alphaUcParenR"/>
            </a:pPr>
            <a:r>
              <a:rPr lang="en-US" dirty="0" smtClean="0"/>
              <a:t>Weakness : Strength</a:t>
            </a:r>
          </a:p>
          <a:p>
            <a:pPr marL="571500" indent="-457200">
              <a:buAutoNum type="alphaUcParenR"/>
            </a:pPr>
            <a:r>
              <a:rPr lang="en-US" dirty="0" smtClean="0"/>
              <a:t>Sickness : Disease</a:t>
            </a:r>
          </a:p>
          <a:p>
            <a:pPr marL="571500" indent="-457200">
              <a:buAutoNum type="alphaUcParenR"/>
            </a:pPr>
            <a:r>
              <a:rPr lang="en-US" dirty="0" smtClean="0"/>
              <a:t>Young : Old</a:t>
            </a:r>
          </a:p>
          <a:p>
            <a:pPr marL="571500" indent="-457200">
              <a:buAutoNum type="alphaUcParenR"/>
            </a:pPr>
            <a:r>
              <a:rPr lang="en-US" dirty="0" smtClean="0"/>
              <a:t>Wood : Brick</a:t>
            </a:r>
          </a:p>
          <a:p>
            <a:pPr marL="571500" indent="-457200">
              <a:buAutoNum type="alphaUcParenR"/>
            </a:pPr>
            <a:r>
              <a:rPr lang="en-US" dirty="0" smtClean="0"/>
              <a:t>Ignorance : Knowledge</a:t>
            </a:r>
          </a:p>
          <a:p>
            <a:pPr marL="571500" indent="-457200">
              <a:buAutoNum type="alphaUcParenR"/>
            </a:pPr>
            <a:endParaRPr lang="en-US" dirty="0" smtClean="0"/>
          </a:p>
          <a:p>
            <a:pPr marL="571500" indent="-457200">
              <a:buNone/>
            </a:pPr>
            <a:r>
              <a:rPr lang="en-US" dirty="0" smtClean="0">
                <a:solidFill>
                  <a:schemeClr val="bg1"/>
                </a:solidFill>
              </a:rPr>
              <a:t>A—Definition (Antonym) </a:t>
            </a:r>
            <a:endParaRPr lang="en-US" dirty="0">
              <a:solidFill>
                <a:schemeClr val="bg1"/>
              </a:solidFill>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160</a:t>
            </a:r>
            <a:endParaRPr lang="en-US" dirty="0"/>
          </a:p>
        </p:txBody>
      </p:sp>
      <p:sp>
        <p:nvSpPr>
          <p:cNvPr id="3" name="Content Placeholder 2"/>
          <p:cNvSpPr>
            <a:spLocks noGrp="1"/>
          </p:cNvSpPr>
          <p:nvPr>
            <p:ph idx="1"/>
          </p:nvPr>
        </p:nvSpPr>
        <p:spPr>
          <a:xfrm>
            <a:off x="457200" y="1295400"/>
            <a:ext cx="7696200" cy="5105400"/>
          </a:xfrm>
        </p:spPr>
        <p:txBody>
          <a:bodyPr/>
          <a:lstStyle/>
          <a:p>
            <a:pPr>
              <a:buNone/>
            </a:pPr>
            <a:r>
              <a:rPr lang="en-US" dirty="0" smtClean="0"/>
              <a:t>A RULE must be OBEYED as a(n) _________ is to be ___________ .</a:t>
            </a:r>
          </a:p>
          <a:p>
            <a:pPr>
              <a:buNone/>
            </a:pPr>
            <a:endParaRPr lang="en-US" dirty="0" smtClean="0"/>
          </a:p>
          <a:p>
            <a:pPr marL="571500" indent="-457200">
              <a:buAutoNum type="alphaUcPeriod"/>
            </a:pPr>
            <a:r>
              <a:rPr lang="en-US" dirty="0" smtClean="0"/>
              <a:t>Pirate : Ocean </a:t>
            </a:r>
          </a:p>
          <a:p>
            <a:pPr marL="571500" indent="-457200">
              <a:buAutoNum type="alphaUcPeriod"/>
            </a:pPr>
            <a:r>
              <a:rPr lang="en-US" dirty="0" smtClean="0"/>
              <a:t>Order : Follow</a:t>
            </a:r>
          </a:p>
          <a:p>
            <a:pPr marL="571500" indent="-457200">
              <a:buAutoNum type="alphaUcPeriod"/>
            </a:pPr>
            <a:r>
              <a:rPr lang="en-US" dirty="0" smtClean="0"/>
              <a:t>Guide : Tourist</a:t>
            </a:r>
          </a:p>
          <a:p>
            <a:pPr marL="571500" indent="-457200">
              <a:buAutoNum type="alphaUcPeriod"/>
            </a:pPr>
            <a:r>
              <a:rPr lang="en-US" dirty="0" smtClean="0"/>
              <a:t>Police Officer : Law</a:t>
            </a:r>
          </a:p>
          <a:p>
            <a:pPr marL="571500" indent="-457200">
              <a:buAutoNum type="alphaUcPeriod"/>
            </a:pPr>
            <a:r>
              <a:rPr lang="en-US" dirty="0" smtClean="0"/>
              <a:t>Sovereign : Subject</a:t>
            </a:r>
          </a:p>
          <a:p>
            <a:pPr marL="571500" indent="-457200">
              <a:buAutoNum type="alphaUcPeriod"/>
            </a:pPr>
            <a:endParaRPr lang="en-US" dirty="0" smtClean="0"/>
          </a:p>
          <a:p>
            <a:pPr marL="571500" indent="-457200">
              <a:buNone/>
            </a:pPr>
            <a:r>
              <a:rPr lang="en-US" dirty="0" smtClean="0">
                <a:solidFill>
                  <a:schemeClr val="bg1"/>
                </a:solidFill>
              </a:rPr>
              <a:t>B—Function </a:t>
            </a:r>
            <a:endParaRPr lang="en-US" dirty="0">
              <a:solidFill>
                <a:schemeClr val="bg1"/>
              </a:solidFill>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161</a:t>
            </a:r>
            <a:endParaRPr lang="en-US" dirty="0"/>
          </a:p>
        </p:txBody>
      </p:sp>
      <p:sp>
        <p:nvSpPr>
          <p:cNvPr id="3" name="Content Placeholder 2"/>
          <p:cNvSpPr>
            <a:spLocks noGrp="1"/>
          </p:cNvSpPr>
          <p:nvPr>
            <p:ph idx="1"/>
          </p:nvPr>
        </p:nvSpPr>
        <p:spPr/>
        <p:txBody>
          <a:bodyPr/>
          <a:lstStyle/>
          <a:p>
            <a:pPr>
              <a:buNone/>
            </a:pPr>
            <a:r>
              <a:rPr lang="en-US" dirty="0" smtClean="0"/>
              <a:t>Football : Field :: __________ : ____________</a:t>
            </a:r>
          </a:p>
          <a:p>
            <a:pPr>
              <a:buNone/>
            </a:pPr>
            <a:endParaRPr lang="en-US" dirty="0" smtClean="0"/>
          </a:p>
          <a:p>
            <a:pPr marL="571500" indent="-457200">
              <a:buAutoNum type="alphaUcParenR"/>
            </a:pPr>
            <a:r>
              <a:rPr lang="en-US" dirty="0" smtClean="0"/>
              <a:t>Baseball : Team</a:t>
            </a:r>
          </a:p>
          <a:p>
            <a:pPr marL="571500" indent="-457200">
              <a:buAutoNum type="alphaUcParenR"/>
            </a:pPr>
            <a:r>
              <a:rPr lang="en-US" dirty="0" smtClean="0"/>
              <a:t>Basketball : Hoop</a:t>
            </a:r>
          </a:p>
          <a:p>
            <a:pPr marL="571500" indent="-457200">
              <a:buAutoNum type="alphaUcParenR"/>
            </a:pPr>
            <a:r>
              <a:rPr lang="en-US" dirty="0" smtClean="0"/>
              <a:t>Hockey : Winter</a:t>
            </a:r>
          </a:p>
          <a:p>
            <a:pPr marL="571500" indent="-457200">
              <a:buAutoNum type="alphaUcParenR"/>
            </a:pPr>
            <a:r>
              <a:rPr lang="en-US" dirty="0" smtClean="0"/>
              <a:t>Tennis : Court </a:t>
            </a:r>
          </a:p>
          <a:p>
            <a:pPr marL="571500" indent="-457200">
              <a:buAutoNum type="alphaUcParenR"/>
            </a:pPr>
            <a:r>
              <a:rPr lang="en-US" dirty="0" smtClean="0"/>
              <a:t>Sports : Stadium</a:t>
            </a:r>
          </a:p>
          <a:p>
            <a:pPr marL="571500" indent="-457200">
              <a:buAutoNum type="alphaUcParenR"/>
            </a:pPr>
            <a:endParaRPr lang="en-US" dirty="0" smtClean="0"/>
          </a:p>
          <a:p>
            <a:pPr marL="571500" indent="-457200">
              <a:buNone/>
            </a:pPr>
            <a:r>
              <a:rPr lang="en-US" dirty="0" smtClean="0">
                <a:solidFill>
                  <a:schemeClr val="bg1"/>
                </a:solidFill>
              </a:rPr>
              <a:t>D—Characteristic</a:t>
            </a:r>
            <a:endParaRPr lang="en-US" dirty="0">
              <a:solidFill>
                <a:schemeClr val="bg1"/>
              </a:solidFill>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162</a:t>
            </a:r>
            <a:endParaRPr lang="en-US" dirty="0"/>
          </a:p>
        </p:txBody>
      </p:sp>
      <p:sp>
        <p:nvSpPr>
          <p:cNvPr id="3" name="Content Placeholder 2"/>
          <p:cNvSpPr>
            <a:spLocks noGrp="1"/>
          </p:cNvSpPr>
          <p:nvPr>
            <p:ph idx="1"/>
          </p:nvPr>
        </p:nvSpPr>
        <p:spPr/>
        <p:txBody>
          <a:bodyPr/>
          <a:lstStyle/>
          <a:p>
            <a:r>
              <a:rPr lang="en-US" dirty="0" smtClean="0"/>
              <a:t>Barber : Hair :: __________ : ___________</a:t>
            </a:r>
          </a:p>
          <a:p>
            <a:endParaRPr lang="en-US" dirty="0" smtClean="0"/>
          </a:p>
          <a:p>
            <a:pPr marL="571500" indent="-457200">
              <a:buAutoNum type="alphaUcParenR"/>
            </a:pPr>
            <a:r>
              <a:rPr lang="en-US" dirty="0" smtClean="0"/>
              <a:t>Librarian : School</a:t>
            </a:r>
          </a:p>
          <a:p>
            <a:pPr marL="571500" indent="-457200">
              <a:buAutoNum type="alphaUcParenR"/>
            </a:pPr>
            <a:r>
              <a:rPr lang="en-US" dirty="0" smtClean="0"/>
              <a:t>Dentist : Teeth</a:t>
            </a:r>
          </a:p>
          <a:p>
            <a:pPr marL="571500" indent="-457200">
              <a:buAutoNum type="alphaUcParenR"/>
            </a:pPr>
            <a:r>
              <a:rPr lang="en-US" dirty="0" smtClean="0"/>
              <a:t>Tailor : Thread</a:t>
            </a:r>
          </a:p>
          <a:p>
            <a:pPr marL="571500" indent="-457200">
              <a:buAutoNum type="alphaUcParenR"/>
            </a:pPr>
            <a:r>
              <a:rPr lang="en-US" dirty="0" smtClean="0"/>
              <a:t>Doctor : Health</a:t>
            </a:r>
          </a:p>
          <a:p>
            <a:pPr marL="571500" indent="-457200">
              <a:buAutoNum type="alphaUcParenR"/>
            </a:pPr>
            <a:r>
              <a:rPr lang="en-US" dirty="0" smtClean="0"/>
              <a:t>Lawyer : Case</a:t>
            </a:r>
          </a:p>
          <a:p>
            <a:pPr marL="571500" indent="-457200">
              <a:buAutoNum type="alphaUcParenR"/>
            </a:pPr>
            <a:endParaRPr lang="en-US" dirty="0" smtClean="0"/>
          </a:p>
          <a:p>
            <a:pPr marL="571500" indent="-457200">
              <a:buNone/>
            </a:pPr>
            <a:r>
              <a:rPr lang="en-US" dirty="0" smtClean="0">
                <a:solidFill>
                  <a:schemeClr val="bg1"/>
                </a:solidFill>
              </a:rPr>
              <a:t>B--Characteristic</a:t>
            </a:r>
            <a:endParaRPr lang="en-US" dirty="0">
              <a:solidFill>
                <a:schemeClr val="bg1"/>
              </a:solidFill>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163				</a:t>
            </a:r>
            <a:endParaRPr lang="en-US" dirty="0"/>
          </a:p>
        </p:txBody>
      </p:sp>
      <p:sp>
        <p:nvSpPr>
          <p:cNvPr id="3" name="Content Placeholder 2"/>
          <p:cNvSpPr>
            <a:spLocks noGrp="1"/>
          </p:cNvSpPr>
          <p:nvPr>
            <p:ph idx="1"/>
          </p:nvPr>
        </p:nvSpPr>
        <p:spPr/>
        <p:txBody>
          <a:bodyPr/>
          <a:lstStyle/>
          <a:p>
            <a:pPr>
              <a:buNone/>
            </a:pPr>
            <a:r>
              <a:rPr lang="en-US" dirty="0" smtClean="0"/>
              <a:t>Frog : Hop :: ____________ : ____________</a:t>
            </a:r>
          </a:p>
          <a:p>
            <a:pPr>
              <a:buNone/>
            </a:pPr>
            <a:endParaRPr lang="en-US" dirty="0" smtClean="0"/>
          </a:p>
          <a:p>
            <a:pPr marL="571500" indent="-457200">
              <a:buAutoNum type="alphaUcParenR"/>
            </a:pPr>
            <a:r>
              <a:rPr lang="en-US" dirty="0" smtClean="0"/>
              <a:t>Beaver : Work</a:t>
            </a:r>
          </a:p>
          <a:p>
            <a:pPr marL="571500" indent="-457200">
              <a:buAutoNum type="alphaUcParenR"/>
            </a:pPr>
            <a:r>
              <a:rPr lang="en-US" dirty="0" smtClean="0"/>
              <a:t>Snake : Glide</a:t>
            </a:r>
          </a:p>
          <a:p>
            <a:pPr marL="571500" indent="-457200">
              <a:buAutoNum type="alphaUcParenR"/>
            </a:pPr>
            <a:r>
              <a:rPr lang="en-US" dirty="0" smtClean="0"/>
              <a:t>Bear : Bite</a:t>
            </a:r>
          </a:p>
          <a:p>
            <a:pPr marL="571500" indent="-457200">
              <a:buAutoNum type="alphaUcParenR"/>
            </a:pPr>
            <a:r>
              <a:rPr lang="en-US" dirty="0" smtClean="0"/>
              <a:t>Camel : Drink</a:t>
            </a:r>
          </a:p>
          <a:p>
            <a:pPr marL="571500" indent="-457200">
              <a:buAutoNum type="alphaUcParenR"/>
            </a:pPr>
            <a:r>
              <a:rPr lang="en-US" dirty="0" smtClean="0"/>
              <a:t>Wriggle : Worm</a:t>
            </a:r>
          </a:p>
          <a:p>
            <a:pPr marL="571500" indent="-457200">
              <a:buAutoNum type="alphaUcParenR"/>
            </a:pPr>
            <a:endParaRPr lang="en-US" dirty="0" smtClean="0">
              <a:solidFill>
                <a:schemeClr val="bg1"/>
              </a:solidFill>
            </a:endParaRPr>
          </a:p>
          <a:p>
            <a:pPr marL="571500" indent="-457200">
              <a:buNone/>
            </a:pPr>
            <a:r>
              <a:rPr lang="en-US" dirty="0" smtClean="0">
                <a:solidFill>
                  <a:schemeClr val="bg1"/>
                </a:solidFill>
              </a:rPr>
              <a:t>B—Function</a:t>
            </a:r>
            <a:endParaRPr lang="en-US" dirty="0">
              <a:solidFill>
                <a:schemeClr val="bg1"/>
              </a:solidFill>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164</a:t>
            </a:r>
            <a:endParaRPr lang="en-US" dirty="0"/>
          </a:p>
        </p:txBody>
      </p:sp>
      <p:sp>
        <p:nvSpPr>
          <p:cNvPr id="3" name="Content Placeholder 2"/>
          <p:cNvSpPr>
            <a:spLocks noGrp="1"/>
          </p:cNvSpPr>
          <p:nvPr>
            <p:ph idx="1"/>
          </p:nvPr>
        </p:nvSpPr>
        <p:spPr/>
        <p:txBody>
          <a:bodyPr/>
          <a:lstStyle/>
          <a:p>
            <a:r>
              <a:rPr lang="en-US" dirty="0" smtClean="0"/>
              <a:t>Undaunted : Explorer :: __________ : ___________</a:t>
            </a:r>
          </a:p>
          <a:p>
            <a:pPr marL="571500" indent="-457200">
              <a:buAutoNum type="alphaUcParenR"/>
            </a:pPr>
            <a:r>
              <a:rPr lang="en-US" dirty="0" smtClean="0"/>
              <a:t>Admired : Astronaut</a:t>
            </a:r>
          </a:p>
          <a:p>
            <a:pPr marL="571500" indent="-457200">
              <a:buAutoNum type="alphaUcParenR"/>
            </a:pPr>
            <a:r>
              <a:rPr lang="en-US" dirty="0" smtClean="0"/>
              <a:t>Famous : Champion</a:t>
            </a:r>
          </a:p>
          <a:p>
            <a:pPr marL="571500" indent="-457200">
              <a:buAutoNum type="alphaUcParenR"/>
            </a:pPr>
            <a:r>
              <a:rPr lang="en-US" dirty="0" smtClean="0"/>
              <a:t>Fearless : Adventurer</a:t>
            </a:r>
          </a:p>
          <a:p>
            <a:pPr marL="571500" indent="-457200">
              <a:buAutoNum type="alphaUcParenR"/>
            </a:pPr>
            <a:r>
              <a:rPr lang="en-US" dirty="0" smtClean="0"/>
              <a:t>Powerful : Boxer</a:t>
            </a:r>
          </a:p>
          <a:p>
            <a:pPr marL="571500" indent="-457200">
              <a:buAutoNum type="alphaUcParenR"/>
            </a:pPr>
            <a:r>
              <a:rPr lang="en-US" dirty="0" smtClean="0"/>
              <a:t>Experienced : Pilot</a:t>
            </a:r>
          </a:p>
          <a:p>
            <a:pPr marL="571500" indent="-457200">
              <a:buAutoNum type="alphaUcParenR"/>
            </a:pPr>
            <a:endParaRPr lang="en-US" dirty="0" smtClean="0"/>
          </a:p>
          <a:p>
            <a:pPr marL="571500" indent="-457200">
              <a:buAutoNum type="alphaUcParenR"/>
            </a:pPr>
            <a:endParaRPr lang="en-US" dirty="0" smtClean="0">
              <a:solidFill>
                <a:schemeClr val="bg1"/>
              </a:solidFill>
            </a:endParaRPr>
          </a:p>
          <a:p>
            <a:pPr marL="571500" indent="-457200">
              <a:buNone/>
            </a:pPr>
            <a:r>
              <a:rPr lang="en-US" dirty="0" smtClean="0">
                <a:solidFill>
                  <a:schemeClr val="bg1"/>
                </a:solidFill>
              </a:rPr>
              <a:t>C—Characteristic</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165</a:t>
            </a:r>
            <a:endParaRPr lang="en-US" dirty="0"/>
          </a:p>
        </p:txBody>
      </p:sp>
      <p:sp>
        <p:nvSpPr>
          <p:cNvPr id="3" name="Content Placeholder 2"/>
          <p:cNvSpPr>
            <a:spLocks noGrp="1"/>
          </p:cNvSpPr>
          <p:nvPr>
            <p:ph idx="1"/>
          </p:nvPr>
        </p:nvSpPr>
        <p:spPr/>
        <p:txBody>
          <a:bodyPr/>
          <a:lstStyle/>
          <a:p>
            <a:pPr>
              <a:buNone/>
            </a:pPr>
            <a:r>
              <a:rPr lang="en-US" dirty="0" smtClean="0"/>
              <a:t>Affection : Friend :: ___________ : ___________</a:t>
            </a:r>
          </a:p>
          <a:p>
            <a:pPr>
              <a:buNone/>
            </a:pPr>
            <a:endParaRPr lang="en-US" dirty="0" smtClean="0"/>
          </a:p>
          <a:p>
            <a:pPr marL="571500" indent="-457200">
              <a:buAutoNum type="alphaUcParenR"/>
            </a:pPr>
            <a:r>
              <a:rPr lang="en-US" dirty="0" smtClean="0"/>
              <a:t>Rancor : Foe</a:t>
            </a:r>
          </a:p>
          <a:p>
            <a:pPr marL="571500" indent="-457200">
              <a:buAutoNum type="alphaUcParenR"/>
            </a:pPr>
            <a:r>
              <a:rPr lang="en-US" dirty="0" smtClean="0"/>
              <a:t>Opposition : Enemy</a:t>
            </a:r>
          </a:p>
          <a:p>
            <a:pPr marL="571500" indent="-457200">
              <a:buAutoNum type="alphaUcParenR"/>
            </a:pPr>
            <a:r>
              <a:rPr lang="en-US" dirty="0" smtClean="0"/>
              <a:t>Devotion : Cause</a:t>
            </a:r>
          </a:p>
          <a:p>
            <a:pPr marL="571500" indent="-457200">
              <a:buAutoNum type="alphaUcParenR"/>
            </a:pPr>
            <a:r>
              <a:rPr lang="en-US" dirty="0" smtClean="0"/>
              <a:t>Preference : Choice</a:t>
            </a:r>
          </a:p>
          <a:p>
            <a:pPr marL="571500" indent="-457200">
              <a:buAutoNum type="alphaUcParenR"/>
            </a:pPr>
            <a:r>
              <a:rPr lang="en-US" dirty="0" smtClean="0"/>
              <a:t>Envy : Celebrity</a:t>
            </a:r>
          </a:p>
          <a:p>
            <a:pPr marL="571500" indent="-457200">
              <a:buAutoNum type="alphaUcParenR"/>
            </a:pPr>
            <a:endParaRPr lang="en-US" dirty="0"/>
          </a:p>
          <a:p>
            <a:pPr marL="571500" indent="-457200">
              <a:buNone/>
            </a:pPr>
            <a:r>
              <a:rPr lang="en-US" dirty="0" smtClean="0">
                <a:solidFill>
                  <a:schemeClr val="bg1"/>
                </a:solidFill>
              </a:rPr>
              <a:t>A—Characteristic</a:t>
            </a:r>
          </a:p>
          <a:p>
            <a:pPr marL="571500" indent="-457200">
              <a:buNone/>
            </a:pPr>
            <a:endParaRPr lang="en-US" dirty="0" smtClean="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166</a:t>
            </a:r>
            <a:endParaRPr lang="en-US" dirty="0"/>
          </a:p>
        </p:txBody>
      </p:sp>
      <p:sp>
        <p:nvSpPr>
          <p:cNvPr id="3" name="Content Placeholder 2"/>
          <p:cNvSpPr>
            <a:spLocks noGrp="1"/>
          </p:cNvSpPr>
          <p:nvPr>
            <p:ph idx="1"/>
          </p:nvPr>
        </p:nvSpPr>
        <p:spPr/>
        <p:txBody>
          <a:bodyPr/>
          <a:lstStyle/>
          <a:p>
            <a:pPr>
              <a:buNone/>
            </a:pPr>
            <a:r>
              <a:rPr lang="en-US" dirty="0" smtClean="0"/>
              <a:t>Comedy : Amusing :: __________ : ___________</a:t>
            </a:r>
          </a:p>
          <a:p>
            <a:pPr>
              <a:buNone/>
            </a:pPr>
            <a:endParaRPr lang="en-US" dirty="0" smtClean="0"/>
          </a:p>
          <a:p>
            <a:pPr marL="571500" indent="-457200">
              <a:buAutoNum type="alphaUcParenR"/>
            </a:pPr>
            <a:r>
              <a:rPr lang="en-US" dirty="0" smtClean="0"/>
              <a:t>Drama : Hilarious</a:t>
            </a:r>
          </a:p>
          <a:p>
            <a:pPr marL="571500" indent="-457200">
              <a:buAutoNum type="alphaUcParenR"/>
            </a:pPr>
            <a:r>
              <a:rPr lang="en-US" dirty="0" smtClean="0"/>
              <a:t>Story : Serious</a:t>
            </a:r>
          </a:p>
          <a:p>
            <a:pPr marL="571500" indent="-457200">
              <a:buAutoNum type="alphaUcParenR"/>
            </a:pPr>
            <a:r>
              <a:rPr lang="en-US" dirty="0" smtClean="0"/>
              <a:t>Biography : Informative</a:t>
            </a:r>
          </a:p>
          <a:p>
            <a:pPr marL="571500" indent="-457200">
              <a:buAutoNum type="alphaUcParenR"/>
            </a:pPr>
            <a:r>
              <a:rPr lang="en-US" dirty="0" smtClean="0"/>
              <a:t>Sketch : Brief</a:t>
            </a:r>
          </a:p>
          <a:p>
            <a:pPr marL="571500" indent="-457200">
              <a:buAutoNum type="alphaUcParenR"/>
            </a:pPr>
            <a:r>
              <a:rPr lang="en-US" dirty="0" smtClean="0"/>
              <a:t>Musical : Song</a:t>
            </a:r>
          </a:p>
          <a:p>
            <a:pPr marL="571500" indent="-457200">
              <a:buNone/>
            </a:pPr>
            <a:endParaRPr lang="en-US" dirty="0" smtClean="0">
              <a:solidFill>
                <a:schemeClr val="bg1"/>
              </a:solidFill>
            </a:endParaRPr>
          </a:p>
          <a:p>
            <a:pPr marL="571500" indent="-457200">
              <a:buNone/>
            </a:pPr>
            <a:r>
              <a:rPr lang="en-US" dirty="0" smtClean="0">
                <a:solidFill>
                  <a:schemeClr val="bg1"/>
                </a:solidFill>
              </a:rPr>
              <a:t>C—Characteristic</a:t>
            </a:r>
            <a:endParaRPr lang="en-US" dirty="0">
              <a:solidFill>
                <a:schemeClr val="bg1"/>
              </a:solidFill>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167</a:t>
            </a:r>
            <a:endParaRPr lang="en-US" dirty="0"/>
          </a:p>
        </p:txBody>
      </p:sp>
      <p:sp>
        <p:nvSpPr>
          <p:cNvPr id="3" name="Content Placeholder 2"/>
          <p:cNvSpPr>
            <a:spLocks noGrp="1"/>
          </p:cNvSpPr>
          <p:nvPr>
            <p:ph idx="1"/>
          </p:nvPr>
        </p:nvSpPr>
        <p:spPr>
          <a:xfrm>
            <a:off x="457200" y="1219200"/>
            <a:ext cx="7620000" cy="5181600"/>
          </a:xfrm>
        </p:spPr>
        <p:txBody>
          <a:bodyPr/>
          <a:lstStyle/>
          <a:p>
            <a:pPr>
              <a:buNone/>
            </a:pPr>
            <a:r>
              <a:rPr lang="en-US" dirty="0" smtClean="0"/>
              <a:t>Chic : Attire :: __________ : ____________</a:t>
            </a:r>
          </a:p>
          <a:p>
            <a:pPr>
              <a:buNone/>
            </a:pPr>
            <a:endParaRPr lang="en-US" dirty="0" smtClean="0"/>
          </a:p>
          <a:p>
            <a:pPr marL="571500" indent="-457200">
              <a:buAutoNum type="alphaUcParenR"/>
            </a:pPr>
            <a:r>
              <a:rPr lang="en-US" dirty="0" smtClean="0"/>
              <a:t>Powerful : Effects</a:t>
            </a:r>
          </a:p>
          <a:p>
            <a:pPr marL="571500" indent="-457200">
              <a:buAutoNum type="alphaUcParenR"/>
            </a:pPr>
            <a:r>
              <a:rPr lang="en-US" dirty="0" smtClean="0"/>
              <a:t>Denim : Jeans </a:t>
            </a:r>
          </a:p>
          <a:p>
            <a:pPr marL="571500" indent="-457200">
              <a:buAutoNum type="alphaUcParenR"/>
            </a:pPr>
            <a:r>
              <a:rPr lang="en-US" dirty="0" smtClean="0"/>
              <a:t>Popular : Personalities</a:t>
            </a:r>
          </a:p>
          <a:p>
            <a:pPr marL="571500" indent="-457200">
              <a:buAutoNum type="alphaUcParenR"/>
            </a:pPr>
            <a:r>
              <a:rPr lang="en-US" dirty="0" smtClean="0"/>
              <a:t>Fashionable : Clothes</a:t>
            </a:r>
          </a:p>
          <a:p>
            <a:pPr marL="571500" indent="-457200">
              <a:buAutoNum type="alphaUcParenR"/>
            </a:pPr>
            <a:r>
              <a:rPr lang="en-US" dirty="0" smtClean="0"/>
              <a:t>Critical : Reviews</a:t>
            </a:r>
          </a:p>
          <a:p>
            <a:pPr marL="571500" indent="-457200">
              <a:buNone/>
            </a:pPr>
            <a:endParaRPr lang="en-US" dirty="0" smtClean="0"/>
          </a:p>
          <a:p>
            <a:pPr marL="571500" indent="-457200">
              <a:buNone/>
            </a:pPr>
            <a:r>
              <a:rPr lang="en-US" dirty="0" smtClean="0">
                <a:solidFill>
                  <a:schemeClr val="bg1"/>
                </a:solidFill>
              </a:rPr>
              <a:t>D—Part to Whole</a:t>
            </a:r>
          </a:p>
          <a:p>
            <a:pPr marL="571500" indent="-457200">
              <a:buAutoNum type="alphaUcParen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15</a:t>
            </a:r>
            <a:endParaRPr lang="en-US" dirty="0"/>
          </a:p>
        </p:txBody>
      </p:sp>
      <p:sp>
        <p:nvSpPr>
          <p:cNvPr id="3" name="Content Placeholder 2"/>
          <p:cNvSpPr>
            <a:spLocks noGrp="1"/>
          </p:cNvSpPr>
          <p:nvPr>
            <p:ph idx="1"/>
          </p:nvPr>
        </p:nvSpPr>
        <p:spPr/>
        <p:txBody>
          <a:bodyPr/>
          <a:lstStyle/>
          <a:p>
            <a:pPr marL="114300" indent="0">
              <a:buNone/>
            </a:pPr>
            <a:r>
              <a:rPr lang="en-US" b="1" dirty="0"/>
              <a:t>MANSION : HAUGHTY :: SHACK : _____</a:t>
            </a:r>
          </a:p>
          <a:p>
            <a:pPr marL="114300" indent="0">
              <a:buNone/>
            </a:pPr>
            <a:endParaRPr lang="en-US" dirty="0" smtClean="0"/>
          </a:p>
          <a:p>
            <a:pPr marL="114300" indent="0">
              <a:buNone/>
            </a:pPr>
            <a:r>
              <a:rPr lang="en-US" sz="2400" dirty="0" smtClean="0"/>
              <a:t>a</a:t>
            </a:r>
            <a:r>
              <a:rPr lang="en-US" sz="2400" dirty="0"/>
              <a:t>. old</a:t>
            </a:r>
          </a:p>
          <a:p>
            <a:pPr marL="114300" indent="0">
              <a:buNone/>
            </a:pPr>
            <a:r>
              <a:rPr lang="en-US" sz="2400" dirty="0"/>
              <a:t>b. large</a:t>
            </a:r>
          </a:p>
          <a:p>
            <a:pPr marL="114300" indent="0">
              <a:buNone/>
            </a:pPr>
            <a:r>
              <a:rPr lang="en-US" sz="2400" dirty="0"/>
              <a:t>c. modest</a:t>
            </a:r>
          </a:p>
          <a:p>
            <a:pPr marL="114300" indent="0">
              <a:buNone/>
            </a:pPr>
            <a:r>
              <a:rPr lang="en-US" sz="2400" dirty="0"/>
              <a:t>d. wealthy</a:t>
            </a:r>
          </a:p>
          <a:p>
            <a:pPr marL="114300" indent="0">
              <a:buNone/>
            </a:pPr>
            <a:r>
              <a:rPr lang="en-US" sz="2400" dirty="0"/>
              <a:t>e. </a:t>
            </a:r>
            <a:r>
              <a:rPr lang="en-US" sz="2400" dirty="0" smtClean="0"/>
              <a:t>run-down</a:t>
            </a:r>
          </a:p>
          <a:p>
            <a:pPr marL="114300" indent="0">
              <a:buNone/>
            </a:pPr>
            <a:endParaRPr lang="en-US" sz="2400" dirty="0">
              <a:solidFill>
                <a:srgbClr val="FF0000"/>
              </a:solidFill>
            </a:endParaRPr>
          </a:p>
          <a:p>
            <a:pPr marL="114300" indent="0">
              <a:buNone/>
            </a:pPr>
            <a:r>
              <a:rPr lang="en-US" sz="2400" dirty="0" smtClean="0">
                <a:solidFill>
                  <a:schemeClr val="bg1"/>
                </a:solidFill>
              </a:rPr>
              <a:t>C—Degree</a:t>
            </a:r>
            <a:endParaRPr lang="en-US" sz="2400"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991532439"/>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168</a:t>
            </a:r>
            <a:endParaRPr lang="en-US" dirty="0"/>
          </a:p>
        </p:txBody>
      </p:sp>
      <p:sp>
        <p:nvSpPr>
          <p:cNvPr id="3" name="Content Placeholder 2"/>
          <p:cNvSpPr>
            <a:spLocks noGrp="1"/>
          </p:cNvSpPr>
          <p:nvPr>
            <p:ph idx="1"/>
          </p:nvPr>
        </p:nvSpPr>
        <p:spPr/>
        <p:txBody>
          <a:bodyPr/>
          <a:lstStyle/>
          <a:p>
            <a:pPr>
              <a:buNone/>
            </a:pPr>
            <a:r>
              <a:rPr lang="en-US" dirty="0" smtClean="0"/>
              <a:t>Copious : Notes :: ____________ : __________</a:t>
            </a:r>
          </a:p>
          <a:p>
            <a:pPr>
              <a:buNone/>
            </a:pPr>
            <a:endParaRPr lang="en-US" dirty="0" smtClean="0"/>
          </a:p>
          <a:p>
            <a:pPr marL="571500" indent="-457200">
              <a:buAutoNum type="alphaUcParenR"/>
            </a:pPr>
            <a:r>
              <a:rPr lang="en-US" dirty="0" smtClean="0"/>
              <a:t>Plentiful : Details</a:t>
            </a:r>
          </a:p>
          <a:p>
            <a:pPr marL="571500" indent="-457200">
              <a:buAutoNum type="alphaUcParenR"/>
            </a:pPr>
            <a:r>
              <a:rPr lang="en-US" dirty="0" smtClean="0"/>
              <a:t>Significant : Facts</a:t>
            </a:r>
          </a:p>
          <a:p>
            <a:pPr marL="571500" indent="-457200">
              <a:buAutoNum type="alphaUcParenR"/>
            </a:pPr>
            <a:r>
              <a:rPr lang="en-US" dirty="0" smtClean="0"/>
              <a:t>Important : Dates</a:t>
            </a:r>
          </a:p>
          <a:p>
            <a:pPr marL="571500" indent="-457200">
              <a:buAutoNum type="alphaUcParenR"/>
            </a:pPr>
            <a:r>
              <a:rPr lang="en-US" dirty="0" smtClean="0"/>
              <a:t>Valuable : Gifts</a:t>
            </a:r>
          </a:p>
          <a:p>
            <a:pPr marL="571500" indent="-457200">
              <a:buAutoNum type="alphaUcParenR"/>
            </a:pPr>
            <a:r>
              <a:rPr lang="en-US" dirty="0" smtClean="0"/>
              <a:t>Accurate : Records </a:t>
            </a:r>
          </a:p>
          <a:p>
            <a:pPr marL="571500" indent="-457200">
              <a:buAutoNum type="alphaUcParenR"/>
            </a:pPr>
            <a:endParaRPr lang="en-US" dirty="0" smtClean="0"/>
          </a:p>
          <a:p>
            <a:pPr marL="571500" indent="-457200">
              <a:buNone/>
            </a:pPr>
            <a:r>
              <a:rPr lang="en-US" dirty="0" smtClean="0">
                <a:solidFill>
                  <a:schemeClr val="bg1"/>
                </a:solidFill>
              </a:rPr>
              <a:t>A—Characteristic </a:t>
            </a:r>
            <a:endParaRPr lang="en-US" dirty="0">
              <a:solidFill>
                <a:schemeClr val="bg1"/>
              </a:solidFill>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169</a:t>
            </a:r>
            <a:endParaRPr lang="en-US" dirty="0"/>
          </a:p>
        </p:txBody>
      </p:sp>
      <p:sp>
        <p:nvSpPr>
          <p:cNvPr id="3" name="Content Placeholder 2"/>
          <p:cNvSpPr>
            <a:spLocks noGrp="1"/>
          </p:cNvSpPr>
          <p:nvPr>
            <p:ph idx="1"/>
          </p:nvPr>
        </p:nvSpPr>
        <p:spPr/>
        <p:txBody>
          <a:bodyPr/>
          <a:lstStyle/>
          <a:p>
            <a:pPr>
              <a:buNone/>
            </a:pPr>
            <a:r>
              <a:rPr lang="en-US" dirty="0" smtClean="0"/>
              <a:t>PROFITABLE : BUSSINESS : : __________ : __________</a:t>
            </a:r>
          </a:p>
          <a:p>
            <a:pPr>
              <a:buNone/>
            </a:pPr>
            <a:endParaRPr lang="en-US" dirty="0" smtClean="0"/>
          </a:p>
          <a:p>
            <a:pPr marL="571500" indent="-457200">
              <a:buAutoNum type="alphaUcParenR"/>
            </a:pPr>
            <a:r>
              <a:rPr lang="en-US" dirty="0" smtClean="0"/>
              <a:t>Significant : Event</a:t>
            </a:r>
          </a:p>
          <a:p>
            <a:pPr marL="571500" indent="-457200">
              <a:buAutoNum type="alphaUcParenR"/>
            </a:pPr>
            <a:r>
              <a:rPr lang="en-US" dirty="0" err="1" smtClean="0"/>
              <a:t>Unkept</a:t>
            </a:r>
            <a:r>
              <a:rPr lang="en-US" dirty="0" smtClean="0"/>
              <a:t> : Promise</a:t>
            </a:r>
          </a:p>
          <a:p>
            <a:pPr marL="571500" indent="-457200">
              <a:buAutoNum type="alphaUcParenR"/>
            </a:pPr>
            <a:r>
              <a:rPr lang="en-US" dirty="0" smtClean="0"/>
              <a:t>Formal : Introduction</a:t>
            </a:r>
          </a:p>
          <a:p>
            <a:pPr marL="571500" indent="-457200">
              <a:buAutoNum type="alphaUcParenR"/>
            </a:pPr>
            <a:r>
              <a:rPr lang="en-US" dirty="0" smtClean="0"/>
              <a:t>Responsible : Position</a:t>
            </a:r>
          </a:p>
          <a:p>
            <a:pPr marL="571500" indent="-457200">
              <a:buAutoNum type="alphaUcParenR"/>
            </a:pPr>
            <a:r>
              <a:rPr lang="en-US" dirty="0" smtClean="0"/>
              <a:t>Lucrative : Job</a:t>
            </a:r>
          </a:p>
          <a:p>
            <a:pPr marL="571500" indent="-457200">
              <a:buAutoNum type="alphaUcParenR"/>
            </a:pPr>
            <a:endParaRPr lang="en-US" dirty="0" smtClean="0"/>
          </a:p>
          <a:p>
            <a:pPr marL="571500" indent="-457200">
              <a:buAutoNum type="alphaUcParenR"/>
            </a:pPr>
            <a:endParaRPr lang="en-US" dirty="0" smtClean="0"/>
          </a:p>
          <a:p>
            <a:pPr marL="571500" indent="-457200">
              <a:buNone/>
            </a:pPr>
            <a:r>
              <a:rPr lang="en-US" dirty="0" smtClean="0">
                <a:solidFill>
                  <a:schemeClr val="bg1"/>
                </a:solidFill>
              </a:rPr>
              <a:t>E—Type/Kind</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170</a:t>
            </a:r>
            <a:endParaRPr lang="en-US" dirty="0"/>
          </a:p>
        </p:txBody>
      </p:sp>
      <p:sp>
        <p:nvSpPr>
          <p:cNvPr id="3" name="Content Placeholder 2"/>
          <p:cNvSpPr>
            <a:spLocks noGrp="1"/>
          </p:cNvSpPr>
          <p:nvPr>
            <p:ph idx="1"/>
          </p:nvPr>
        </p:nvSpPr>
        <p:spPr/>
        <p:txBody>
          <a:bodyPr/>
          <a:lstStyle/>
          <a:p>
            <a:pPr>
              <a:buNone/>
            </a:pPr>
            <a:r>
              <a:rPr lang="en-US" dirty="0" smtClean="0"/>
              <a:t>Pittance is to Fortune as ___________ is to ___________</a:t>
            </a:r>
          </a:p>
          <a:p>
            <a:pPr>
              <a:buNone/>
            </a:pPr>
            <a:endParaRPr lang="en-US" dirty="0" smtClean="0"/>
          </a:p>
          <a:p>
            <a:pPr marL="571500" indent="-457200">
              <a:buAutoNum type="alphaUcParenR"/>
            </a:pPr>
            <a:r>
              <a:rPr lang="en-US" dirty="0" smtClean="0"/>
              <a:t>Butter : Bread</a:t>
            </a:r>
          </a:p>
          <a:p>
            <a:pPr marL="571500" indent="-457200">
              <a:buAutoNum type="alphaUcParenR"/>
            </a:pPr>
            <a:r>
              <a:rPr lang="en-US" dirty="0" smtClean="0"/>
              <a:t>Crumb : Loaf</a:t>
            </a:r>
          </a:p>
          <a:p>
            <a:pPr marL="571500" indent="-457200">
              <a:buAutoNum type="alphaUcParenR"/>
            </a:pPr>
            <a:r>
              <a:rPr lang="en-US" dirty="0" smtClean="0"/>
              <a:t>Storm : Rainfall</a:t>
            </a:r>
          </a:p>
          <a:p>
            <a:pPr marL="571500" indent="-457200">
              <a:buAutoNum type="alphaUcParenR"/>
            </a:pPr>
            <a:r>
              <a:rPr lang="en-US" dirty="0" smtClean="0"/>
              <a:t>Silver : Coin</a:t>
            </a:r>
          </a:p>
          <a:p>
            <a:pPr marL="571500" indent="-457200">
              <a:buAutoNum type="alphaUcParenR"/>
            </a:pPr>
            <a:r>
              <a:rPr lang="en-US" dirty="0" smtClean="0"/>
              <a:t>Teller : Bank</a:t>
            </a:r>
          </a:p>
          <a:p>
            <a:pPr marL="571500" indent="-457200">
              <a:buAutoNum type="alphaUcParenR"/>
            </a:pPr>
            <a:endParaRPr lang="en-US" dirty="0" smtClean="0"/>
          </a:p>
          <a:p>
            <a:pPr marL="571500" indent="-457200">
              <a:buNone/>
            </a:pPr>
            <a:r>
              <a:rPr lang="en-US" dirty="0" smtClean="0">
                <a:solidFill>
                  <a:schemeClr val="bg1"/>
                </a:solidFill>
              </a:rPr>
              <a:t>B—Definition (Antonym) </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171</a:t>
            </a:r>
            <a:endParaRPr lang="en-US" dirty="0"/>
          </a:p>
        </p:txBody>
      </p:sp>
      <p:sp>
        <p:nvSpPr>
          <p:cNvPr id="3" name="Content Placeholder 2"/>
          <p:cNvSpPr>
            <a:spLocks noGrp="1"/>
          </p:cNvSpPr>
          <p:nvPr>
            <p:ph idx="1"/>
          </p:nvPr>
        </p:nvSpPr>
        <p:spPr>
          <a:xfrm>
            <a:off x="457200" y="1219200"/>
            <a:ext cx="7620000" cy="5181600"/>
          </a:xfrm>
        </p:spPr>
        <p:txBody>
          <a:bodyPr/>
          <a:lstStyle/>
          <a:p>
            <a:pPr>
              <a:buNone/>
            </a:pPr>
            <a:r>
              <a:rPr lang="en-US" dirty="0" smtClean="0"/>
              <a:t>Jest : Joke :: _________ : ___________</a:t>
            </a:r>
          </a:p>
          <a:p>
            <a:pPr>
              <a:buNone/>
            </a:pPr>
            <a:endParaRPr lang="en-US" dirty="0" smtClean="0"/>
          </a:p>
          <a:p>
            <a:pPr marL="571500" indent="-457200">
              <a:buAutoNum type="alphaUcParenR"/>
            </a:pPr>
            <a:r>
              <a:rPr lang="en-US" dirty="0" smtClean="0"/>
              <a:t>Play : Comedy</a:t>
            </a:r>
          </a:p>
          <a:p>
            <a:pPr marL="571500" indent="-457200">
              <a:buAutoNum type="alphaUcParenR"/>
            </a:pPr>
            <a:r>
              <a:rPr lang="en-US" dirty="0" smtClean="0"/>
              <a:t>Pun : Word</a:t>
            </a:r>
          </a:p>
          <a:p>
            <a:pPr marL="571500" indent="-457200">
              <a:buAutoNum type="alphaUcParenR"/>
            </a:pPr>
            <a:r>
              <a:rPr lang="en-US" dirty="0" smtClean="0"/>
              <a:t>Smile : Chuckle</a:t>
            </a:r>
          </a:p>
          <a:p>
            <a:pPr marL="571500" indent="-457200">
              <a:buAutoNum type="alphaUcParenR"/>
            </a:pPr>
            <a:r>
              <a:rPr lang="en-US" dirty="0" smtClean="0"/>
              <a:t>Prank : Trick</a:t>
            </a:r>
          </a:p>
          <a:p>
            <a:pPr marL="571500" indent="-457200">
              <a:buAutoNum type="alphaUcParenR"/>
            </a:pPr>
            <a:r>
              <a:rPr lang="en-US" dirty="0" smtClean="0"/>
              <a:t>Comedian : Entertainer</a:t>
            </a:r>
          </a:p>
          <a:p>
            <a:pPr marL="571500" indent="-457200">
              <a:buAutoNum type="alphaUcParenR"/>
            </a:pPr>
            <a:endParaRPr lang="en-US" dirty="0" smtClean="0"/>
          </a:p>
          <a:p>
            <a:pPr marL="571500" indent="-457200">
              <a:buNone/>
            </a:pPr>
            <a:r>
              <a:rPr lang="en-US" dirty="0" smtClean="0">
                <a:solidFill>
                  <a:schemeClr val="bg1"/>
                </a:solidFill>
              </a:rPr>
              <a:t>D—Definition (Synonym) </a:t>
            </a:r>
            <a:endParaRPr lang="en-US" dirty="0">
              <a:solidFill>
                <a:schemeClr val="bg1"/>
              </a:solidFill>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172</a:t>
            </a:r>
            <a:endParaRPr lang="en-US" dirty="0"/>
          </a:p>
        </p:txBody>
      </p:sp>
      <p:sp>
        <p:nvSpPr>
          <p:cNvPr id="3" name="Content Placeholder 2"/>
          <p:cNvSpPr>
            <a:spLocks noGrp="1"/>
          </p:cNvSpPr>
          <p:nvPr>
            <p:ph idx="1"/>
          </p:nvPr>
        </p:nvSpPr>
        <p:spPr/>
        <p:txBody>
          <a:bodyPr>
            <a:normAutofit/>
          </a:bodyPr>
          <a:lstStyle/>
          <a:p>
            <a:pPr>
              <a:buNone/>
            </a:pPr>
            <a:r>
              <a:rPr lang="en-US" dirty="0" smtClean="0"/>
              <a:t>Illegible : Scribble :: ___________ : _____________</a:t>
            </a:r>
          </a:p>
          <a:p>
            <a:pPr>
              <a:buNone/>
            </a:pPr>
            <a:endParaRPr lang="en-US" dirty="0" smtClean="0"/>
          </a:p>
          <a:p>
            <a:pPr marL="571500" indent="-457200">
              <a:buAutoNum type="alphaUcParenR"/>
            </a:pPr>
            <a:r>
              <a:rPr lang="en-US" dirty="0" smtClean="0"/>
              <a:t>Improved : Develop</a:t>
            </a:r>
          </a:p>
          <a:p>
            <a:pPr marL="571500" indent="-457200">
              <a:buAutoNum type="alphaUcParenR"/>
            </a:pPr>
            <a:r>
              <a:rPr lang="en-US" dirty="0" smtClean="0"/>
              <a:t>Colorful : Paint</a:t>
            </a:r>
          </a:p>
          <a:p>
            <a:pPr marL="571500" indent="-457200">
              <a:buAutoNum type="alphaUcParenR"/>
            </a:pPr>
            <a:r>
              <a:rPr lang="en-US" dirty="0" smtClean="0"/>
              <a:t>Incoherent : Mumble</a:t>
            </a:r>
          </a:p>
          <a:p>
            <a:pPr marL="571500" indent="-457200">
              <a:buAutoNum type="alphaUcParenR"/>
            </a:pPr>
            <a:r>
              <a:rPr lang="en-US" dirty="0" smtClean="0"/>
              <a:t>Achieve : Majority</a:t>
            </a:r>
          </a:p>
          <a:p>
            <a:pPr marL="571500" indent="-457200">
              <a:buAutoNum type="alphaUcParenR"/>
            </a:pPr>
            <a:r>
              <a:rPr lang="en-US" dirty="0" smtClean="0"/>
              <a:t>Refill : Glass</a:t>
            </a:r>
          </a:p>
          <a:p>
            <a:pPr marL="571500" indent="-457200">
              <a:buAutoNum type="alphaUcParenR"/>
            </a:pPr>
            <a:endParaRPr lang="en-US" dirty="0" smtClean="0"/>
          </a:p>
          <a:p>
            <a:pPr marL="571500" indent="-457200">
              <a:buNone/>
            </a:pPr>
            <a:r>
              <a:rPr lang="en-US" dirty="0" smtClean="0">
                <a:solidFill>
                  <a:schemeClr val="bg1"/>
                </a:solidFill>
              </a:rPr>
              <a:t>C—Type/Kind</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173</a:t>
            </a:r>
            <a:endParaRPr lang="en-US" dirty="0"/>
          </a:p>
        </p:txBody>
      </p:sp>
      <p:sp>
        <p:nvSpPr>
          <p:cNvPr id="3" name="Content Placeholder 2"/>
          <p:cNvSpPr>
            <a:spLocks noGrp="1"/>
          </p:cNvSpPr>
          <p:nvPr>
            <p:ph idx="1"/>
          </p:nvPr>
        </p:nvSpPr>
        <p:spPr/>
        <p:txBody>
          <a:bodyPr/>
          <a:lstStyle/>
          <a:p>
            <a:pPr>
              <a:buNone/>
            </a:pPr>
            <a:r>
              <a:rPr lang="en-US" dirty="0" smtClean="0"/>
              <a:t>Replenish : Supply :: __________ : ____________</a:t>
            </a:r>
          </a:p>
          <a:p>
            <a:pPr>
              <a:buNone/>
            </a:pPr>
            <a:endParaRPr lang="en-US" dirty="0" smtClean="0"/>
          </a:p>
          <a:p>
            <a:pPr marL="571500" indent="-457200">
              <a:buAutoNum type="alphaUcParenR"/>
            </a:pPr>
            <a:r>
              <a:rPr lang="en-US" dirty="0" smtClean="0"/>
              <a:t>Reinforce : Safe</a:t>
            </a:r>
          </a:p>
          <a:p>
            <a:pPr marL="571500" indent="-457200">
              <a:buAutoNum type="alphaUcParenR"/>
            </a:pPr>
            <a:r>
              <a:rPr lang="en-US" dirty="0" smtClean="0"/>
              <a:t>Divide : Portion</a:t>
            </a:r>
          </a:p>
          <a:p>
            <a:pPr marL="571500" indent="-457200">
              <a:buAutoNum type="alphaUcParenR"/>
            </a:pPr>
            <a:r>
              <a:rPr lang="en-US" dirty="0" smtClean="0"/>
              <a:t>Accumulate: Wealth</a:t>
            </a:r>
          </a:p>
          <a:p>
            <a:pPr marL="571500" indent="-457200">
              <a:buAutoNum type="alphaUcParenR"/>
            </a:pPr>
            <a:r>
              <a:rPr lang="en-US" dirty="0" smtClean="0"/>
              <a:t>Achieve : Majority </a:t>
            </a:r>
          </a:p>
          <a:p>
            <a:pPr marL="571500" indent="-457200">
              <a:buAutoNum type="alphaUcParenR"/>
            </a:pPr>
            <a:r>
              <a:rPr lang="en-US" dirty="0" smtClean="0"/>
              <a:t>Refill : Glass</a:t>
            </a:r>
          </a:p>
          <a:p>
            <a:pPr marL="571500" indent="-457200">
              <a:buAutoNum type="alphaUcParenR"/>
            </a:pPr>
            <a:endParaRPr lang="en-US" dirty="0" smtClean="0"/>
          </a:p>
          <a:p>
            <a:pPr marL="571500" indent="-457200">
              <a:buNone/>
            </a:pPr>
            <a:r>
              <a:rPr lang="en-US" dirty="0" smtClean="0">
                <a:solidFill>
                  <a:schemeClr val="bg1"/>
                </a:solidFill>
              </a:rPr>
              <a:t>E—Function</a:t>
            </a:r>
            <a:endParaRPr lang="en-US" dirty="0">
              <a:solidFill>
                <a:schemeClr val="bg1"/>
              </a:solidFill>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174</a:t>
            </a:r>
            <a:endParaRPr lang="en-US" dirty="0"/>
          </a:p>
        </p:txBody>
      </p:sp>
      <p:sp>
        <p:nvSpPr>
          <p:cNvPr id="3" name="Content Placeholder 2"/>
          <p:cNvSpPr>
            <a:spLocks noGrp="1"/>
          </p:cNvSpPr>
          <p:nvPr>
            <p:ph idx="1"/>
          </p:nvPr>
        </p:nvSpPr>
        <p:spPr/>
        <p:txBody>
          <a:bodyPr/>
          <a:lstStyle/>
          <a:p>
            <a:pPr>
              <a:buNone/>
            </a:pPr>
            <a:r>
              <a:rPr lang="en-US" dirty="0" smtClean="0"/>
              <a:t>Painter : Brush ::  __________ : __________</a:t>
            </a:r>
          </a:p>
          <a:p>
            <a:pPr>
              <a:buNone/>
            </a:pPr>
            <a:endParaRPr lang="en-US" dirty="0" smtClean="0"/>
          </a:p>
          <a:p>
            <a:pPr marL="571500" indent="-457200">
              <a:buAutoNum type="alphaUcParenR"/>
            </a:pPr>
            <a:r>
              <a:rPr lang="en-US" dirty="0" smtClean="0"/>
              <a:t>Golfer : Course</a:t>
            </a:r>
          </a:p>
          <a:p>
            <a:pPr marL="571500" indent="-457200">
              <a:buAutoNum type="alphaUcParenR"/>
            </a:pPr>
            <a:r>
              <a:rPr lang="en-US" dirty="0" smtClean="0"/>
              <a:t>Jogger : Energy</a:t>
            </a:r>
          </a:p>
          <a:p>
            <a:pPr marL="571500" indent="-457200">
              <a:buAutoNum type="alphaUcParenR"/>
            </a:pPr>
            <a:r>
              <a:rPr lang="en-US" dirty="0" smtClean="0"/>
              <a:t>Gardener : Rake </a:t>
            </a:r>
          </a:p>
          <a:p>
            <a:pPr marL="571500" indent="-457200">
              <a:buAutoNum type="alphaUcParenR"/>
            </a:pPr>
            <a:r>
              <a:rPr lang="en-US" dirty="0" smtClean="0"/>
              <a:t>Postman : Stamp</a:t>
            </a:r>
          </a:p>
          <a:p>
            <a:pPr marL="571500" indent="-457200">
              <a:buAutoNum type="alphaUcParenR"/>
            </a:pPr>
            <a:r>
              <a:rPr lang="en-US" dirty="0" smtClean="0"/>
              <a:t>Farmer : Hay</a:t>
            </a:r>
          </a:p>
          <a:p>
            <a:pPr marL="571500" indent="-457200">
              <a:buAutoNum type="alphaUcParenR"/>
            </a:pPr>
            <a:endParaRPr lang="en-US" dirty="0" smtClean="0"/>
          </a:p>
          <a:p>
            <a:pPr marL="571500" indent="-457200">
              <a:buNone/>
            </a:pPr>
            <a:r>
              <a:rPr lang="en-US" dirty="0" smtClean="0">
                <a:solidFill>
                  <a:schemeClr val="bg1"/>
                </a:solidFill>
              </a:rPr>
              <a:t>C—Characteristic </a:t>
            </a:r>
            <a:endParaRPr lang="en-US" dirty="0">
              <a:solidFill>
                <a:schemeClr val="bg1"/>
              </a:solidFill>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175</a:t>
            </a:r>
            <a:endParaRPr lang="en-US" dirty="0"/>
          </a:p>
        </p:txBody>
      </p:sp>
      <p:sp>
        <p:nvSpPr>
          <p:cNvPr id="3" name="Content Placeholder 2"/>
          <p:cNvSpPr>
            <a:spLocks noGrp="1"/>
          </p:cNvSpPr>
          <p:nvPr>
            <p:ph idx="1"/>
          </p:nvPr>
        </p:nvSpPr>
        <p:spPr/>
        <p:txBody>
          <a:bodyPr/>
          <a:lstStyle/>
          <a:p>
            <a:pPr>
              <a:buNone/>
            </a:pPr>
            <a:r>
              <a:rPr lang="en-US" dirty="0" smtClean="0"/>
              <a:t>Trip : Journey : __________ : __________</a:t>
            </a:r>
          </a:p>
          <a:p>
            <a:pPr>
              <a:buNone/>
            </a:pPr>
            <a:endParaRPr lang="en-US" dirty="0" smtClean="0"/>
          </a:p>
          <a:p>
            <a:pPr marL="571500" indent="-457200">
              <a:buAutoNum type="alphaUcParenR"/>
            </a:pPr>
            <a:r>
              <a:rPr lang="en-US" dirty="0" smtClean="0"/>
              <a:t>Conjecture : Meeting</a:t>
            </a:r>
          </a:p>
          <a:p>
            <a:pPr marL="571500" indent="-457200">
              <a:buAutoNum type="alphaUcParenR"/>
            </a:pPr>
            <a:r>
              <a:rPr lang="en-US" dirty="0" smtClean="0"/>
              <a:t>Cavalcade : Tour</a:t>
            </a:r>
          </a:p>
          <a:p>
            <a:pPr marL="571500" indent="-457200">
              <a:buAutoNum type="alphaUcParenR"/>
            </a:pPr>
            <a:r>
              <a:rPr lang="en-US" dirty="0" smtClean="0"/>
              <a:t>Marathon : Race</a:t>
            </a:r>
          </a:p>
          <a:p>
            <a:pPr marL="571500" indent="-457200">
              <a:buAutoNum type="alphaUcParenR"/>
            </a:pPr>
            <a:r>
              <a:rPr lang="en-US" dirty="0" smtClean="0"/>
              <a:t>Picnic : Party</a:t>
            </a:r>
          </a:p>
          <a:p>
            <a:pPr marL="571500" indent="-457200">
              <a:buAutoNum type="alphaUcParenR"/>
            </a:pPr>
            <a:r>
              <a:rPr lang="en-US" dirty="0" smtClean="0"/>
              <a:t>Cruise : Voyage</a:t>
            </a:r>
          </a:p>
          <a:p>
            <a:pPr marL="571500" indent="-457200">
              <a:buAutoNum type="alphaUcParenR"/>
            </a:pPr>
            <a:endParaRPr lang="en-US" dirty="0" smtClean="0"/>
          </a:p>
          <a:p>
            <a:pPr marL="571500" indent="-457200">
              <a:buNone/>
            </a:pPr>
            <a:r>
              <a:rPr lang="en-US" dirty="0" smtClean="0"/>
              <a:t>E—Definition (Synonym)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16</a:t>
            </a:r>
            <a:endParaRPr lang="en-US" dirty="0"/>
          </a:p>
        </p:txBody>
      </p:sp>
      <p:sp>
        <p:nvSpPr>
          <p:cNvPr id="3" name="Content Placeholder 2"/>
          <p:cNvSpPr>
            <a:spLocks noGrp="1"/>
          </p:cNvSpPr>
          <p:nvPr>
            <p:ph idx="1"/>
          </p:nvPr>
        </p:nvSpPr>
        <p:spPr/>
        <p:txBody>
          <a:bodyPr/>
          <a:lstStyle/>
          <a:p>
            <a:pPr marL="114300" indent="0">
              <a:buNone/>
            </a:pPr>
            <a:r>
              <a:rPr lang="en-US" b="1" dirty="0"/>
              <a:t>FOOD : MORSEL :: MONEY : _________</a:t>
            </a:r>
          </a:p>
          <a:p>
            <a:pPr marL="114300" indent="0">
              <a:buNone/>
            </a:pPr>
            <a:endParaRPr lang="en-US" dirty="0" smtClean="0"/>
          </a:p>
          <a:p>
            <a:pPr marL="114300" indent="0">
              <a:buNone/>
            </a:pPr>
            <a:r>
              <a:rPr lang="en-US" dirty="0" smtClean="0"/>
              <a:t>a</a:t>
            </a:r>
            <a:r>
              <a:rPr lang="en-US" dirty="0"/>
              <a:t>. wealth</a:t>
            </a:r>
          </a:p>
          <a:p>
            <a:pPr marL="114300" indent="0">
              <a:buNone/>
            </a:pPr>
            <a:r>
              <a:rPr lang="en-US" dirty="0"/>
              <a:t>b. mansion</a:t>
            </a:r>
          </a:p>
          <a:p>
            <a:pPr marL="114300" indent="0">
              <a:buNone/>
            </a:pPr>
            <a:r>
              <a:rPr lang="en-US" dirty="0"/>
              <a:t>c. greed</a:t>
            </a:r>
          </a:p>
          <a:p>
            <a:pPr marL="114300" indent="0">
              <a:buNone/>
            </a:pPr>
            <a:r>
              <a:rPr lang="en-US" dirty="0"/>
              <a:t>d. splurging</a:t>
            </a:r>
          </a:p>
          <a:p>
            <a:pPr marL="114300" indent="0">
              <a:buNone/>
            </a:pPr>
            <a:r>
              <a:rPr lang="en-US" dirty="0"/>
              <a:t>e. </a:t>
            </a:r>
            <a:r>
              <a:rPr lang="en-US" dirty="0" smtClean="0"/>
              <a:t>Pittance</a:t>
            </a:r>
          </a:p>
          <a:p>
            <a:pPr marL="114300" indent="0">
              <a:buNone/>
            </a:pPr>
            <a:endParaRPr lang="en-US" dirty="0"/>
          </a:p>
          <a:p>
            <a:pPr marL="114300" indent="0">
              <a:buNone/>
            </a:pPr>
            <a:r>
              <a:rPr lang="en-US" dirty="0" smtClean="0">
                <a:solidFill>
                  <a:schemeClr val="bg1"/>
                </a:solidFill>
              </a:rPr>
              <a:t>E—Part to Whole</a:t>
            </a:r>
            <a:endParaRPr lang="en-US" dirty="0">
              <a:solidFill>
                <a:schemeClr val="bg1"/>
              </a:solidFill>
            </a:endParaRPr>
          </a:p>
        </p:txBody>
      </p:sp>
      <p:sp>
        <p:nvSpPr>
          <p:cNvPr id="5" name="Rectangle 4"/>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5624142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17</a:t>
            </a:r>
            <a:endParaRPr lang="en-US" dirty="0"/>
          </a:p>
        </p:txBody>
      </p:sp>
      <p:sp>
        <p:nvSpPr>
          <p:cNvPr id="3" name="Content Placeholder 2"/>
          <p:cNvSpPr>
            <a:spLocks noGrp="1"/>
          </p:cNvSpPr>
          <p:nvPr>
            <p:ph idx="1"/>
          </p:nvPr>
        </p:nvSpPr>
        <p:spPr/>
        <p:txBody>
          <a:bodyPr/>
          <a:lstStyle/>
          <a:p>
            <a:pPr marL="114300" indent="0">
              <a:buNone/>
            </a:pPr>
            <a:r>
              <a:rPr lang="en-US" dirty="0"/>
              <a:t>EXCRUCIATING : PAINFUL</a:t>
            </a:r>
            <a:r>
              <a:rPr lang="en-US" dirty="0" smtClean="0"/>
              <a:t>:: __________ : __________</a:t>
            </a:r>
            <a:endParaRPr lang="en-US" dirty="0"/>
          </a:p>
          <a:p>
            <a:endParaRPr lang="en-US" dirty="0"/>
          </a:p>
          <a:p>
            <a:pPr marL="114300" indent="0">
              <a:buNone/>
            </a:pPr>
            <a:r>
              <a:rPr lang="en-US" dirty="0"/>
              <a:t>A) baffling : confusing </a:t>
            </a:r>
          </a:p>
          <a:p>
            <a:pPr marL="114300" indent="0">
              <a:buNone/>
            </a:pPr>
            <a:r>
              <a:rPr lang="en-US" dirty="0"/>
              <a:t>B) upsetting : exciting </a:t>
            </a:r>
          </a:p>
          <a:p>
            <a:pPr marL="114300" indent="0">
              <a:buNone/>
            </a:pPr>
            <a:r>
              <a:rPr lang="en-US" dirty="0"/>
              <a:t>C) improving : hopeful </a:t>
            </a:r>
          </a:p>
          <a:p>
            <a:pPr marL="114300" indent="0">
              <a:buNone/>
            </a:pPr>
            <a:r>
              <a:rPr lang="en-US" dirty="0"/>
              <a:t>D) crippling : stressful </a:t>
            </a:r>
          </a:p>
          <a:p>
            <a:pPr marL="114300" indent="0">
              <a:buNone/>
            </a:pPr>
            <a:endParaRPr lang="en-US" dirty="0" smtClean="0"/>
          </a:p>
          <a:p>
            <a:pPr marL="114300" indent="0">
              <a:buNone/>
            </a:pPr>
            <a:r>
              <a:rPr lang="en-US" dirty="0" smtClean="0">
                <a:solidFill>
                  <a:schemeClr val="bg1"/>
                </a:solidFill>
              </a:rPr>
              <a:t>A—Degree</a:t>
            </a:r>
            <a:endParaRPr lang="en-US" dirty="0">
              <a:solidFill>
                <a:schemeClr val="bg1"/>
              </a:solidFill>
            </a:endParaRPr>
          </a:p>
          <a:p>
            <a:pPr marL="114300" indent="0">
              <a:buNone/>
            </a:pPr>
            <a:r>
              <a:rPr lang="en-US" dirty="0">
                <a:solidFill>
                  <a:schemeClr val="bg1"/>
                </a:solidFill>
              </a:rPr>
              <a:t>A</a:t>
            </a: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592447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ANALOGIES</a:t>
            </a:r>
            <a:endParaRPr lang="en-US" dirty="0"/>
          </a:p>
        </p:txBody>
      </p:sp>
      <p:sp>
        <p:nvSpPr>
          <p:cNvPr id="3" name="Content Placeholder 2"/>
          <p:cNvSpPr>
            <a:spLocks noGrp="1"/>
          </p:cNvSpPr>
          <p:nvPr>
            <p:ph idx="1"/>
          </p:nvPr>
        </p:nvSpPr>
        <p:spPr/>
        <p:txBody>
          <a:bodyPr/>
          <a:lstStyle/>
          <a:p>
            <a:r>
              <a:rPr lang="en-US" dirty="0" smtClean="0"/>
              <a:t>Part to whole</a:t>
            </a:r>
          </a:p>
          <a:p>
            <a:r>
              <a:rPr lang="en-US" dirty="0" smtClean="0"/>
              <a:t>Function</a:t>
            </a:r>
          </a:p>
          <a:p>
            <a:r>
              <a:rPr lang="en-US" dirty="0" smtClean="0"/>
              <a:t>Degree</a:t>
            </a:r>
          </a:p>
          <a:p>
            <a:r>
              <a:rPr lang="en-US" dirty="0" smtClean="0"/>
              <a:t>Definitions (Antonyms and Synonyms)</a:t>
            </a:r>
          </a:p>
          <a:p>
            <a:r>
              <a:rPr lang="en-US" dirty="0" smtClean="0"/>
              <a:t>Characteristic</a:t>
            </a:r>
          </a:p>
          <a:p>
            <a:r>
              <a:rPr lang="en-US" dirty="0" smtClean="0"/>
              <a:t>Type/Kind</a:t>
            </a:r>
          </a:p>
          <a:p>
            <a:r>
              <a:rPr lang="en-US" smtClean="0"/>
              <a:t>Lack</a:t>
            </a:r>
            <a:endParaRPr lang="en-US" dirty="0" smtClean="0"/>
          </a:p>
          <a:p>
            <a:endParaRPr lang="en-US" dirty="0"/>
          </a:p>
        </p:txBody>
      </p:sp>
    </p:spTree>
    <p:extLst>
      <p:ext uri="{BB962C8B-B14F-4D97-AF65-F5344CB8AC3E}">
        <p14:creationId xmlns="" xmlns:p14="http://schemas.microsoft.com/office/powerpoint/2010/main" val="2200923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18</a:t>
            </a:r>
            <a:endParaRPr lang="en-US" dirty="0"/>
          </a:p>
        </p:txBody>
      </p:sp>
      <p:sp>
        <p:nvSpPr>
          <p:cNvPr id="3" name="Content Placeholder 2"/>
          <p:cNvSpPr>
            <a:spLocks noGrp="1"/>
          </p:cNvSpPr>
          <p:nvPr>
            <p:ph idx="1"/>
          </p:nvPr>
        </p:nvSpPr>
        <p:spPr/>
        <p:txBody>
          <a:bodyPr/>
          <a:lstStyle/>
          <a:p>
            <a:pPr marL="114300" indent="0">
              <a:buNone/>
            </a:pPr>
            <a:r>
              <a:rPr lang="en-US" b="1" dirty="0"/>
              <a:t>EXCITEMENT : QUENCH :: ___________</a:t>
            </a:r>
          </a:p>
          <a:p>
            <a:pPr marL="114300" indent="0">
              <a:buNone/>
            </a:pPr>
            <a:endParaRPr lang="en-US" dirty="0" smtClean="0"/>
          </a:p>
          <a:p>
            <a:pPr marL="114300" indent="0">
              <a:buNone/>
            </a:pPr>
            <a:r>
              <a:rPr lang="en-US" dirty="0" smtClean="0"/>
              <a:t>a</a:t>
            </a:r>
            <a:r>
              <a:rPr lang="en-US" dirty="0"/>
              <a:t>. prison : escape</a:t>
            </a:r>
          </a:p>
          <a:p>
            <a:pPr marL="114300" indent="0">
              <a:buNone/>
            </a:pPr>
            <a:r>
              <a:rPr lang="en-US" dirty="0" smtClean="0"/>
              <a:t>b. </a:t>
            </a:r>
            <a:r>
              <a:rPr lang="en-US" dirty="0"/>
              <a:t>music : amplify</a:t>
            </a:r>
          </a:p>
          <a:p>
            <a:pPr marL="114300" indent="0">
              <a:buNone/>
            </a:pPr>
            <a:r>
              <a:rPr lang="en-US" dirty="0"/>
              <a:t>c. fire : douse</a:t>
            </a:r>
          </a:p>
          <a:p>
            <a:pPr marL="114300" indent="0">
              <a:buNone/>
            </a:pPr>
            <a:r>
              <a:rPr lang="en-US" dirty="0"/>
              <a:t>d. baby : protect</a:t>
            </a:r>
          </a:p>
          <a:p>
            <a:pPr marL="114300" indent="0">
              <a:buNone/>
            </a:pPr>
            <a:r>
              <a:rPr lang="en-US" dirty="0"/>
              <a:t>e. food : </a:t>
            </a:r>
            <a:r>
              <a:rPr lang="en-US" dirty="0" smtClean="0"/>
              <a:t>eat</a:t>
            </a:r>
          </a:p>
          <a:p>
            <a:pPr marL="114300" indent="0">
              <a:buNone/>
            </a:pPr>
            <a:endParaRPr lang="en-US" dirty="0"/>
          </a:p>
          <a:p>
            <a:pPr marL="114300" indent="0">
              <a:buNone/>
            </a:pPr>
            <a:r>
              <a:rPr lang="en-US" dirty="0" smtClean="0">
                <a:solidFill>
                  <a:schemeClr val="bg1"/>
                </a:solidFill>
              </a:rPr>
              <a:t>C—Lack</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2491158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19</a:t>
            </a:r>
            <a:endParaRPr lang="en-US" dirty="0"/>
          </a:p>
        </p:txBody>
      </p:sp>
      <p:sp>
        <p:nvSpPr>
          <p:cNvPr id="3" name="Content Placeholder 2"/>
          <p:cNvSpPr>
            <a:spLocks noGrp="1"/>
          </p:cNvSpPr>
          <p:nvPr>
            <p:ph idx="1"/>
          </p:nvPr>
        </p:nvSpPr>
        <p:spPr/>
        <p:txBody>
          <a:bodyPr/>
          <a:lstStyle/>
          <a:p>
            <a:pPr marL="114300" indent="0">
              <a:buNone/>
            </a:pPr>
            <a:r>
              <a:rPr lang="en-US" sz="2400" b="1" dirty="0"/>
              <a:t>A locker is to storage </a:t>
            </a:r>
            <a:r>
              <a:rPr lang="en-US" sz="2400" b="1" dirty="0" smtClean="0"/>
              <a:t>as</a:t>
            </a:r>
          </a:p>
          <a:p>
            <a:pPr marL="114300" indent="0">
              <a:buNone/>
            </a:pPr>
            <a:r>
              <a:rPr lang="en-US" sz="2400" b="1" dirty="0" smtClean="0"/>
              <a:t> </a:t>
            </a:r>
            <a:r>
              <a:rPr lang="en-US" sz="2400" b="1" dirty="0"/>
              <a:t>___________  is to ______________.</a:t>
            </a:r>
          </a:p>
          <a:p>
            <a:endParaRPr lang="en-US" dirty="0"/>
          </a:p>
          <a:p>
            <a:pPr marL="114300" indent="0">
              <a:buNone/>
            </a:pPr>
            <a:r>
              <a:rPr lang="en-US" sz="2400" dirty="0"/>
              <a:t>a. Telephone-Communication</a:t>
            </a:r>
          </a:p>
          <a:p>
            <a:pPr marL="114300" indent="0">
              <a:buNone/>
            </a:pPr>
            <a:r>
              <a:rPr lang="en-US" sz="2400" dirty="0"/>
              <a:t>b. Wallet-Cash</a:t>
            </a:r>
          </a:p>
          <a:p>
            <a:pPr marL="114300" indent="0">
              <a:buNone/>
            </a:pPr>
            <a:r>
              <a:rPr lang="en-US" sz="2400" dirty="0"/>
              <a:t>c. Pencil-Paper</a:t>
            </a:r>
          </a:p>
          <a:p>
            <a:pPr marL="114300" indent="0">
              <a:buNone/>
            </a:pPr>
            <a:r>
              <a:rPr lang="en-US" sz="2400" dirty="0"/>
              <a:t>d. Lake-Moisture</a:t>
            </a:r>
          </a:p>
          <a:p>
            <a:pPr marL="114300" indent="0">
              <a:buNone/>
            </a:pPr>
            <a:endParaRPr lang="en-US" dirty="0" smtClean="0"/>
          </a:p>
          <a:p>
            <a:pPr marL="114300" indent="0">
              <a:buNone/>
            </a:pPr>
            <a:r>
              <a:rPr lang="en-US" dirty="0" smtClean="0">
                <a:solidFill>
                  <a:schemeClr val="bg1"/>
                </a:solidFill>
              </a:rPr>
              <a:t>A—Function</a:t>
            </a:r>
            <a:endParaRPr lang="en-US" dirty="0">
              <a:solidFill>
                <a:schemeClr val="bg1"/>
              </a:solidFill>
            </a:endParaRPr>
          </a:p>
          <a:p>
            <a:pPr marL="114300" indent="0">
              <a:buNone/>
            </a:pPr>
            <a:endParaRPr lang="en-US" dirty="0"/>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5806993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20</a:t>
            </a:r>
            <a:endParaRPr lang="en-US" dirty="0"/>
          </a:p>
        </p:txBody>
      </p:sp>
      <p:sp>
        <p:nvSpPr>
          <p:cNvPr id="3" name="Content Placeholder 2"/>
          <p:cNvSpPr>
            <a:spLocks noGrp="1"/>
          </p:cNvSpPr>
          <p:nvPr>
            <p:ph idx="1"/>
          </p:nvPr>
        </p:nvSpPr>
        <p:spPr/>
        <p:txBody>
          <a:bodyPr/>
          <a:lstStyle/>
          <a:p>
            <a:pPr marL="114300" indent="0">
              <a:buNone/>
            </a:pPr>
            <a:r>
              <a:rPr lang="en-US" sz="2400" b="1" dirty="0"/>
              <a:t>OSTENTATIOUS:SWAGGER::FURTIVE</a:t>
            </a:r>
            <a:r>
              <a:rPr lang="en-US" sz="2400" b="1" dirty="0" smtClean="0"/>
              <a:t>:___________</a:t>
            </a:r>
            <a:endParaRPr lang="en-US" sz="2400" b="1" dirty="0"/>
          </a:p>
          <a:p>
            <a:pPr marL="114300" indent="0">
              <a:buNone/>
            </a:pPr>
            <a:endParaRPr lang="en-US" dirty="0" smtClean="0"/>
          </a:p>
          <a:p>
            <a:pPr marL="114300" indent="0">
              <a:buNone/>
            </a:pPr>
            <a:r>
              <a:rPr lang="en-US" dirty="0" smtClean="0"/>
              <a:t>a</a:t>
            </a:r>
            <a:r>
              <a:rPr lang="en-US" dirty="0"/>
              <a:t>. stampede</a:t>
            </a:r>
          </a:p>
          <a:p>
            <a:pPr marL="114300" indent="0">
              <a:buNone/>
            </a:pPr>
            <a:r>
              <a:rPr lang="en-US" dirty="0"/>
              <a:t>b. skip</a:t>
            </a:r>
          </a:p>
          <a:p>
            <a:pPr marL="114300" indent="0">
              <a:buNone/>
            </a:pPr>
            <a:r>
              <a:rPr lang="en-US" dirty="0"/>
              <a:t>c. fall</a:t>
            </a:r>
          </a:p>
          <a:p>
            <a:pPr marL="114300" indent="0">
              <a:buNone/>
            </a:pPr>
            <a:r>
              <a:rPr lang="en-US" dirty="0"/>
              <a:t>d. skulk</a:t>
            </a:r>
          </a:p>
          <a:p>
            <a:pPr marL="114300" indent="0">
              <a:buNone/>
            </a:pPr>
            <a:r>
              <a:rPr lang="en-US" dirty="0"/>
              <a:t>e. </a:t>
            </a:r>
            <a:r>
              <a:rPr lang="en-US" dirty="0" smtClean="0"/>
              <a:t>Strut</a:t>
            </a:r>
          </a:p>
          <a:p>
            <a:pPr marL="114300" indent="0">
              <a:buNone/>
            </a:pPr>
            <a:endParaRPr lang="en-US" dirty="0"/>
          </a:p>
          <a:p>
            <a:pPr marL="114300" indent="0">
              <a:buNone/>
            </a:pPr>
            <a:r>
              <a:rPr lang="en-US" dirty="0" smtClean="0">
                <a:solidFill>
                  <a:schemeClr val="bg1"/>
                </a:solidFill>
              </a:rPr>
              <a:t>D—Definition (synonyms)</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592951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21</a:t>
            </a:r>
            <a:endParaRPr lang="en-US" dirty="0"/>
          </a:p>
        </p:txBody>
      </p:sp>
      <p:sp>
        <p:nvSpPr>
          <p:cNvPr id="3" name="Content Placeholder 2"/>
          <p:cNvSpPr>
            <a:spLocks noGrp="1"/>
          </p:cNvSpPr>
          <p:nvPr>
            <p:ph idx="1"/>
          </p:nvPr>
        </p:nvSpPr>
        <p:spPr/>
        <p:txBody>
          <a:bodyPr/>
          <a:lstStyle/>
          <a:p>
            <a:pPr marL="114300" indent="0">
              <a:buNone/>
            </a:pPr>
            <a:r>
              <a:rPr lang="en-US" b="1" dirty="0"/>
              <a:t>ANTIQUATED : NOVEL :: ____________</a:t>
            </a:r>
          </a:p>
          <a:p>
            <a:pPr marL="114300" indent="0">
              <a:buNone/>
            </a:pPr>
            <a:endParaRPr lang="en-US" dirty="0" smtClean="0"/>
          </a:p>
          <a:p>
            <a:pPr marL="114300" indent="0">
              <a:buNone/>
            </a:pPr>
            <a:r>
              <a:rPr lang="en-US" dirty="0" smtClean="0"/>
              <a:t>a</a:t>
            </a:r>
            <a:r>
              <a:rPr lang="en-US" dirty="0"/>
              <a:t>. factual : made-up</a:t>
            </a:r>
          </a:p>
          <a:p>
            <a:pPr marL="114300" indent="0">
              <a:buNone/>
            </a:pPr>
            <a:r>
              <a:rPr lang="en-US" dirty="0"/>
              <a:t>b. new : old</a:t>
            </a:r>
          </a:p>
          <a:p>
            <a:pPr marL="114300" indent="0">
              <a:buNone/>
            </a:pPr>
            <a:r>
              <a:rPr lang="en-US" dirty="0"/>
              <a:t>c. antique : valuable</a:t>
            </a:r>
          </a:p>
          <a:p>
            <a:pPr marL="114300" indent="0">
              <a:buNone/>
            </a:pPr>
            <a:r>
              <a:rPr lang="en-US" dirty="0"/>
              <a:t>d. faded : fresh</a:t>
            </a:r>
          </a:p>
          <a:p>
            <a:pPr marL="114300" indent="0">
              <a:buNone/>
            </a:pPr>
            <a:r>
              <a:rPr lang="en-US" dirty="0"/>
              <a:t>e. stylish : </a:t>
            </a:r>
            <a:r>
              <a:rPr lang="en-US" dirty="0" smtClean="0"/>
              <a:t>old-fashioned</a:t>
            </a:r>
          </a:p>
          <a:p>
            <a:pPr marL="114300" indent="0">
              <a:buNone/>
            </a:pPr>
            <a:endParaRPr lang="en-US" dirty="0"/>
          </a:p>
          <a:p>
            <a:pPr marL="114300" indent="0">
              <a:buNone/>
            </a:pPr>
            <a:r>
              <a:rPr lang="en-US" dirty="0" smtClean="0">
                <a:solidFill>
                  <a:schemeClr val="bg1"/>
                </a:solidFill>
              </a:rPr>
              <a:t>D—Definition (antonyms) </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790177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22</a:t>
            </a:r>
            <a:endParaRPr lang="en-US" dirty="0"/>
          </a:p>
        </p:txBody>
      </p:sp>
      <p:sp>
        <p:nvSpPr>
          <p:cNvPr id="3" name="Content Placeholder 2"/>
          <p:cNvSpPr>
            <a:spLocks noGrp="1"/>
          </p:cNvSpPr>
          <p:nvPr>
            <p:ph idx="1"/>
          </p:nvPr>
        </p:nvSpPr>
        <p:spPr/>
        <p:txBody>
          <a:bodyPr/>
          <a:lstStyle/>
          <a:p>
            <a:pPr marL="114300" indent="0">
              <a:buNone/>
            </a:pPr>
            <a:r>
              <a:rPr lang="en-US" b="1" dirty="0"/>
              <a:t>RIVER : SOURCE :: CREATIVITY : _____</a:t>
            </a:r>
          </a:p>
          <a:p>
            <a:pPr marL="114300" indent="0">
              <a:buNone/>
            </a:pPr>
            <a:endParaRPr lang="en-US" dirty="0" smtClean="0"/>
          </a:p>
          <a:p>
            <a:pPr marL="114300" indent="0">
              <a:buNone/>
            </a:pPr>
            <a:r>
              <a:rPr lang="en-US" dirty="0" smtClean="0"/>
              <a:t>a</a:t>
            </a:r>
            <a:r>
              <a:rPr lang="en-US" dirty="0"/>
              <a:t>. maelstrom</a:t>
            </a:r>
          </a:p>
          <a:p>
            <a:pPr marL="114300" indent="0">
              <a:buNone/>
            </a:pPr>
            <a:r>
              <a:rPr lang="en-US" dirty="0"/>
              <a:t>b. antique</a:t>
            </a:r>
          </a:p>
          <a:p>
            <a:pPr marL="114300" indent="0">
              <a:buNone/>
            </a:pPr>
            <a:r>
              <a:rPr lang="en-US" dirty="0"/>
              <a:t>c. wellspring</a:t>
            </a:r>
          </a:p>
          <a:p>
            <a:pPr marL="114300" indent="0">
              <a:buNone/>
            </a:pPr>
            <a:r>
              <a:rPr lang="en-US" dirty="0"/>
              <a:t>d. morass</a:t>
            </a:r>
          </a:p>
          <a:p>
            <a:pPr marL="114300" indent="0">
              <a:buNone/>
            </a:pPr>
            <a:r>
              <a:rPr lang="en-US" dirty="0"/>
              <a:t>e. plumbing</a:t>
            </a: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956805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23</a:t>
            </a:r>
            <a:endParaRPr lang="en-US" dirty="0"/>
          </a:p>
        </p:txBody>
      </p:sp>
      <p:sp>
        <p:nvSpPr>
          <p:cNvPr id="4" name="Content Placeholder 3"/>
          <p:cNvSpPr>
            <a:spLocks noGrp="1"/>
          </p:cNvSpPr>
          <p:nvPr>
            <p:ph idx="1"/>
          </p:nvPr>
        </p:nvSpPr>
        <p:spPr>
          <a:xfrm>
            <a:off x="457200" y="1600200"/>
            <a:ext cx="7620000" cy="5078313"/>
          </a:xfrm>
          <a:prstGeom prst="rect">
            <a:avLst/>
          </a:prstGeom>
        </p:spPr>
        <p:txBody>
          <a:bodyPr wrap="square">
            <a:spAutoFit/>
          </a:bodyPr>
          <a:lstStyle/>
          <a:p>
            <a:pPr marL="114300" indent="0">
              <a:buNone/>
            </a:pPr>
            <a:endParaRPr lang="en-US" sz="2400" dirty="0" smtClean="0"/>
          </a:p>
          <a:p>
            <a:pPr marL="114300" indent="0">
              <a:buNone/>
            </a:pPr>
            <a:r>
              <a:rPr lang="en-US" sz="2400" b="1" dirty="0"/>
              <a:t>HOT : TEPID :: </a:t>
            </a:r>
            <a:r>
              <a:rPr lang="en-US" sz="2400" b="1" dirty="0" smtClean="0"/>
              <a:t>_________:___________</a:t>
            </a:r>
            <a:endParaRPr lang="en-US" sz="2400" b="1" dirty="0"/>
          </a:p>
          <a:p>
            <a:pPr marL="114300" indent="0">
              <a:buNone/>
            </a:pPr>
            <a:endParaRPr lang="en-US" sz="2400" dirty="0" smtClean="0"/>
          </a:p>
          <a:p>
            <a:pPr marL="114300" indent="0">
              <a:buNone/>
            </a:pPr>
            <a:r>
              <a:rPr lang="en-US" sz="2400" dirty="0" smtClean="0"/>
              <a:t>a</a:t>
            </a:r>
            <a:r>
              <a:rPr lang="en-US" sz="2400" dirty="0"/>
              <a:t>. warm : cool</a:t>
            </a:r>
          </a:p>
          <a:p>
            <a:pPr marL="114300" indent="0">
              <a:buNone/>
            </a:pPr>
            <a:r>
              <a:rPr lang="en-US" sz="2400" dirty="0"/>
              <a:t>b. desiccated : sodden</a:t>
            </a:r>
          </a:p>
          <a:p>
            <a:pPr marL="114300" indent="0">
              <a:buNone/>
            </a:pPr>
            <a:r>
              <a:rPr lang="en-US" sz="2400" dirty="0"/>
              <a:t>c. cool : cold</a:t>
            </a:r>
          </a:p>
          <a:p>
            <a:pPr marL="114300" indent="0">
              <a:buNone/>
            </a:pPr>
            <a:r>
              <a:rPr lang="en-US" sz="2400" dirty="0"/>
              <a:t>d. moist : desiccated</a:t>
            </a:r>
          </a:p>
          <a:p>
            <a:pPr marL="114300" indent="0">
              <a:buNone/>
            </a:pPr>
            <a:r>
              <a:rPr lang="en-US" sz="2400" dirty="0"/>
              <a:t>e. sodden : </a:t>
            </a:r>
            <a:r>
              <a:rPr lang="en-US" sz="2400" dirty="0" smtClean="0"/>
              <a:t>moist</a:t>
            </a:r>
          </a:p>
          <a:p>
            <a:pPr marL="114300" indent="0">
              <a:buNone/>
            </a:pPr>
            <a:endParaRPr lang="en-US" sz="2400" dirty="0"/>
          </a:p>
          <a:p>
            <a:pPr marL="114300" indent="0">
              <a:buNone/>
            </a:pPr>
            <a:r>
              <a:rPr lang="en-US" sz="2400" dirty="0" smtClean="0">
                <a:solidFill>
                  <a:schemeClr val="bg1"/>
                </a:solidFill>
              </a:rPr>
              <a:t>E—Definition (Antonyms) </a:t>
            </a:r>
            <a:endParaRPr lang="en-US" sz="2400" dirty="0">
              <a:solidFill>
                <a:schemeClr val="bg1"/>
              </a:solidFill>
            </a:endParaRPr>
          </a:p>
          <a:p>
            <a:pPr marL="114300" indent="0">
              <a:buNone/>
            </a:pPr>
            <a:endParaRPr lang="en-US" sz="1200" dirty="0" smtClean="0"/>
          </a:p>
          <a:p>
            <a:pPr marL="114300" indent="0">
              <a:buNone/>
            </a:pPr>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Google: "analogies list". </a:t>
            </a:r>
            <a:endParaRPr lang="en-US" sz="1200" dirty="0"/>
          </a:p>
        </p:txBody>
      </p:sp>
    </p:spTree>
    <p:extLst>
      <p:ext uri="{BB962C8B-B14F-4D97-AF65-F5344CB8AC3E}">
        <p14:creationId xmlns="" xmlns:p14="http://schemas.microsoft.com/office/powerpoint/2010/main" val="35335250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24</a:t>
            </a:r>
            <a:endParaRPr lang="en-US" dirty="0"/>
          </a:p>
        </p:txBody>
      </p:sp>
      <p:sp>
        <p:nvSpPr>
          <p:cNvPr id="3" name="Content Placeholder 2"/>
          <p:cNvSpPr>
            <a:spLocks noGrp="1"/>
          </p:cNvSpPr>
          <p:nvPr>
            <p:ph idx="1"/>
          </p:nvPr>
        </p:nvSpPr>
        <p:spPr/>
        <p:txBody>
          <a:bodyPr/>
          <a:lstStyle/>
          <a:p>
            <a:pPr marL="114300" indent="0">
              <a:buNone/>
            </a:pPr>
            <a:r>
              <a:rPr lang="en-US" b="1" dirty="0"/>
              <a:t>AFTER : REGRETS :: BEFORE : ______</a:t>
            </a:r>
          </a:p>
          <a:p>
            <a:pPr marL="114300" indent="0">
              <a:buNone/>
            </a:pPr>
            <a:endParaRPr lang="en-US" dirty="0" smtClean="0"/>
          </a:p>
          <a:p>
            <a:pPr marL="114300" indent="0">
              <a:buNone/>
            </a:pPr>
            <a:r>
              <a:rPr lang="en-US" dirty="0" smtClean="0"/>
              <a:t>a</a:t>
            </a:r>
            <a:r>
              <a:rPr lang="en-US" dirty="0"/>
              <a:t>. thresholds</a:t>
            </a:r>
          </a:p>
          <a:p>
            <a:pPr marL="114300" indent="0">
              <a:buNone/>
            </a:pPr>
            <a:r>
              <a:rPr lang="en-US" dirty="0"/>
              <a:t>b. prologues</a:t>
            </a:r>
          </a:p>
          <a:p>
            <a:pPr marL="114300" indent="0">
              <a:buNone/>
            </a:pPr>
            <a:r>
              <a:rPr lang="en-US" dirty="0"/>
              <a:t>c. misgivings</a:t>
            </a:r>
          </a:p>
          <a:p>
            <a:pPr marL="114300" indent="0">
              <a:buNone/>
            </a:pPr>
            <a:r>
              <a:rPr lang="en-US" dirty="0"/>
              <a:t>d. memories</a:t>
            </a:r>
          </a:p>
          <a:p>
            <a:pPr marL="114300" indent="0">
              <a:buNone/>
            </a:pPr>
            <a:r>
              <a:rPr lang="en-US" dirty="0"/>
              <a:t>e. </a:t>
            </a:r>
            <a:r>
              <a:rPr lang="en-US" dirty="0" smtClean="0"/>
              <a:t>Pitfalls</a:t>
            </a:r>
          </a:p>
          <a:p>
            <a:pPr marL="114300" indent="0">
              <a:buNone/>
            </a:pPr>
            <a:endParaRPr lang="en-US" dirty="0"/>
          </a:p>
          <a:p>
            <a:pPr marL="114300" indent="0">
              <a:buNone/>
            </a:pPr>
            <a:r>
              <a:rPr lang="en-US" dirty="0" smtClean="0">
                <a:solidFill>
                  <a:schemeClr val="bg1"/>
                </a:solidFill>
              </a:rPr>
              <a:t>C—Characteristics</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29702238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25</a:t>
            </a:r>
            <a:endParaRPr lang="en-US" dirty="0"/>
          </a:p>
        </p:txBody>
      </p:sp>
      <p:sp>
        <p:nvSpPr>
          <p:cNvPr id="3" name="Content Placeholder 2"/>
          <p:cNvSpPr>
            <a:spLocks noGrp="1"/>
          </p:cNvSpPr>
          <p:nvPr>
            <p:ph idx="1"/>
          </p:nvPr>
        </p:nvSpPr>
        <p:spPr/>
        <p:txBody>
          <a:bodyPr/>
          <a:lstStyle/>
          <a:p>
            <a:pPr marL="114300" indent="0">
              <a:buNone/>
            </a:pPr>
            <a:r>
              <a:rPr lang="en-US" b="1" dirty="0" smtClean="0"/>
              <a:t>CONCLUSION </a:t>
            </a:r>
            <a:r>
              <a:rPr lang="en-US" b="1" dirty="0"/>
              <a:t>: </a:t>
            </a:r>
            <a:r>
              <a:rPr lang="en-US" b="1" dirty="0" smtClean="0"/>
              <a:t>ESSAY </a:t>
            </a:r>
            <a:r>
              <a:rPr lang="en-US" b="1" dirty="0"/>
              <a:t>:: </a:t>
            </a:r>
            <a:r>
              <a:rPr lang="en-US" b="1" dirty="0" smtClean="0"/>
              <a:t>______ </a:t>
            </a:r>
            <a:r>
              <a:rPr lang="en-US" b="1" dirty="0"/>
              <a:t>: ______</a:t>
            </a:r>
          </a:p>
          <a:p>
            <a:pPr marL="114300" indent="0">
              <a:buNone/>
            </a:pPr>
            <a:endParaRPr lang="en-US" dirty="0"/>
          </a:p>
          <a:p>
            <a:pPr marL="114300" indent="0">
              <a:buNone/>
            </a:pPr>
            <a:r>
              <a:rPr lang="en-US" dirty="0"/>
              <a:t>a. </a:t>
            </a:r>
            <a:r>
              <a:rPr lang="en-US" dirty="0" err="1" smtClean="0"/>
              <a:t>theme:song</a:t>
            </a:r>
            <a:endParaRPr lang="en-US" dirty="0" smtClean="0"/>
          </a:p>
          <a:p>
            <a:pPr marL="114300" indent="0">
              <a:buNone/>
            </a:pPr>
            <a:r>
              <a:rPr lang="en-US" dirty="0" smtClean="0"/>
              <a:t>b</a:t>
            </a:r>
            <a:r>
              <a:rPr lang="en-US" dirty="0"/>
              <a:t>. </a:t>
            </a:r>
            <a:r>
              <a:rPr lang="en-US" dirty="0" err="1" smtClean="0"/>
              <a:t>meal:desert</a:t>
            </a:r>
            <a:endParaRPr lang="en-US" dirty="0" smtClean="0"/>
          </a:p>
          <a:p>
            <a:pPr marL="114300" indent="0">
              <a:buNone/>
            </a:pPr>
            <a:r>
              <a:rPr lang="en-US" dirty="0" smtClean="0"/>
              <a:t>c</a:t>
            </a:r>
            <a:r>
              <a:rPr lang="en-US" dirty="0"/>
              <a:t>. </a:t>
            </a:r>
            <a:r>
              <a:rPr lang="en-US" dirty="0" err="1" smtClean="0"/>
              <a:t>parade:party</a:t>
            </a:r>
            <a:endParaRPr lang="en-US" dirty="0"/>
          </a:p>
          <a:p>
            <a:pPr marL="114300" indent="0">
              <a:buNone/>
            </a:pPr>
            <a:r>
              <a:rPr lang="en-US" dirty="0"/>
              <a:t>d. </a:t>
            </a:r>
            <a:r>
              <a:rPr lang="en-US" dirty="0" err="1" smtClean="0"/>
              <a:t>scene:play</a:t>
            </a:r>
            <a:endParaRPr lang="en-US" dirty="0" smtClean="0"/>
          </a:p>
          <a:p>
            <a:pPr marL="114300" indent="0">
              <a:buNone/>
            </a:pPr>
            <a:endParaRPr lang="en-US" dirty="0" smtClean="0"/>
          </a:p>
          <a:p>
            <a:pPr marL="114300" indent="0">
              <a:buNone/>
            </a:pPr>
            <a:r>
              <a:rPr lang="en-US" dirty="0" smtClean="0">
                <a:solidFill>
                  <a:schemeClr val="bg1"/>
                </a:solidFill>
              </a:rPr>
              <a:t>D—Part to Whole</a:t>
            </a:r>
            <a:endParaRPr lang="en-US" dirty="0">
              <a:solidFill>
                <a:schemeClr val="bg1"/>
              </a:solidFill>
            </a:endParaRPr>
          </a:p>
          <a:p>
            <a:pPr marL="114300" indent="0">
              <a:buNone/>
            </a:pPr>
            <a:r>
              <a:rPr lang="en-US" dirty="0" smtClean="0">
                <a:solidFill>
                  <a:schemeClr val="bg1"/>
                </a:solidFill>
              </a:rPr>
              <a:t>D</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1078270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26</a:t>
            </a:r>
            <a:endParaRPr lang="en-US" dirty="0"/>
          </a:p>
        </p:txBody>
      </p:sp>
      <p:sp>
        <p:nvSpPr>
          <p:cNvPr id="3" name="Content Placeholder 2"/>
          <p:cNvSpPr>
            <a:spLocks noGrp="1"/>
          </p:cNvSpPr>
          <p:nvPr>
            <p:ph idx="1"/>
          </p:nvPr>
        </p:nvSpPr>
        <p:spPr/>
        <p:txBody>
          <a:bodyPr/>
          <a:lstStyle/>
          <a:p>
            <a:pPr marL="114300" indent="0">
              <a:buNone/>
            </a:pPr>
            <a:r>
              <a:rPr lang="en-US" sz="2400" b="1" dirty="0" smtClean="0"/>
              <a:t>Fame : Obscurity:: __________ : __________</a:t>
            </a:r>
          </a:p>
          <a:p>
            <a:pPr marL="114300" indent="0">
              <a:buNone/>
            </a:pPr>
            <a:endParaRPr lang="en-US" sz="2400" b="1" dirty="0"/>
          </a:p>
          <a:p>
            <a:pPr marL="571500" indent="-457200">
              <a:buAutoNum type="alphaUcPeriod"/>
            </a:pPr>
            <a:r>
              <a:rPr lang="en-US" dirty="0" smtClean="0"/>
              <a:t>Peace : Harmony</a:t>
            </a:r>
          </a:p>
          <a:p>
            <a:pPr marL="571500" indent="-457200">
              <a:buAutoNum type="alphaUcPeriod"/>
            </a:pPr>
            <a:r>
              <a:rPr lang="en-US" dirty="0" smtClean="0"/>
              <a:t>Music : Art</a:t>
            </a:r>
          </a:p>
          <a:p>
            <a:pPr marL="571500" indent="-457200">
              <a:buAutoNum type="alphaUcPeriod"/>
            </a:pPr>
            <a:r>
              <a:rPr lang="en-US" dirty="0" smtClean="0"/>
              <a:t>Knowledge : Wisdom</a:t>
            </a:r>
          </a:p>
          <a:p>
            <a:pPr marL="571500" indent="-457200">
              <a:buAutoNum type="alphaUcPeriod"/>
            </a:pPr>
            <a:r>
              <a:rPr lang="en-US" dirty="0" smtClean="0"/>
              <a:t>Sorrow : Joy</a:t>
            </a:r>
          </a:p>
          <a:p>
            <a:pPr marL="571500" indent="-457200">
              <a:buAutoNum type="alphaUcPeriod"/>
            </a:pPr>
            <a:endParaRPr lang="en-US" dirty="0"/>
          </a:p>
          <a:p>
            <a:pPr marL="114300" indent="0">
              <a:buNone/>
            </a:pPr>
            <a:r>
              <a:rPr lang="en-US" dirty="0" smtClean="0">
                <a:solidFill>
                  <a:schemeClr val="bg1"/>
                </a:solidFill>
              </a:rPr>
              <a:t>D—Definitions (Antonyms) </a:t>
            </a:r>
            <a:endParaRPr lang="en-US" dirty="0">
              <a:solidFill>
                <a:schemeClr val="bg1"/>
              </a:solidFill>
            </a:endParaRPr>
          </a:p>
          <a:p>
            <a:pPr marL="114300" indent="0">
              <a:buNone/>
            </a:pPr>
            <a:r>
              <a:rPr lang="en-US" dirty="0" smtClean="0">
                <a:solidFill>
                  <a:schemeClr val="bg1"/>
                </a:solidFill>
              </a:rPr>
              <a:t>A Function</a:t>
            </a:r>
            <a:endParaRPr lang="en-US" dirty="0">
              <a:solidFill>
                <a:schemeClr val="bg1"/>
              </a:solidFill>
            </a:endParaRPr>
          </a:p>
        </p:txBody>
      </p:sp>
    </p:spTree>
    <p:extLst>
      <p:ext uri="{BB962C8B-B14F-4D97-AF65-F5344CB8AC3E}">
        <p14:creationId xmlns="" xmlns:p14="http://schemas.microsoft.com/office/powerpoint/2010/main" val="333674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27</a:t>
            </a:r>
            <a:endParaRPr lang="en-US" dirty="0"/>
          </a:p>
        </p:txBody>
      </p:sp>
      <p:sp>
        <p:nvSpPr>
          <p:cNvPr id="3" name="Content Placeholder 2"/>
          <p:cNvSpPr>
            <a:spLocks noGrp="1"/>
          </p:cNvSpPr>
          <p:nvPr>
            <p:ph idx="1"/>
          </p:nvPr>
        </p:nvSpPr>
        <p:spPr/>
        <p:txBody>
          <a:bodyPr/>
          <a:lstStyle/>
          <a:p>
            <a:pPr marL="114300" indent="0">
              <a:buNone/>
            </a:pPr>
            <a:r>
              <a:rPr lang="en-US" sz="2400" b="1" dirty="0" smtClean="0"/>
              <a:t>A characteristic of an heirloom is to be inherited as a characteristic of a ___________ is to be ____________</a:t>
            </a:r>
          </a:p>
          <a:p>
            <a:pPr marL="114300" indent="0">
              <a:buNone/>
            </a:pPr>
            <a:endParaRPr lang="en-US" dirty="0"/>
          </a:p>
          <a:p>
            <a:pPr marL="571500" indent="-457200">
              <a:buAutoNum type="alphaUcPeriod"/>
            </a:pPr>
            <a:r>
              <a:rPr lang="en-US" dirty="0" smtClean="0"/>
              <a:t>Ship : Wooden</a:t>
            </a:r>
          </a:p>
          <a:p>
            <a:pPr marL="571500" indent="-457200">
              <a:buAutoNum type="alphaUcPeriod"/>
            </a:pPr>
            <a:r>
              <a:rPr lang="en-US" dirty="0" smtClean="0"/>
              <a:t>Sermon : Religious</a:t>
            </a:r>
          </a:p>
          <a:p>
            <a:pPr marL="571500" indent="-457200">
              <a:buAutoNum type="alphaUcPeriod"/>
            </a:pPr>
            <a:r>
              <a:rPr lang="en-US" dirty="0" smtClean="0"/>
              <a:t>Newspaper : Popular</a:t>
            </a:r>
          </a:p>
          <a:p>
            <a:pPr marL="571500" indent="-457200">
              <a:buAutoNum type="alphaUcPeriod"/>
            </a:pPr>
            <a:r>
              <a:rPr lang="en-US" dirty="0" smtClean="0"/>
              <a:t>Coupon : Available</a:t>
            </a:r>
          </a:p>
          <a:p>
            <a:pPr marL="571500" indent="-457200">
              <a:buAutoNum type="alphaUcPeriod"/>
            </a:pPr>
            <a:endParaRPr lang="en-US" dirty="0"/>
          </a:p>
          <a:p>
            <a:pPr marL="114300" indent="0">
              <a:buNone/>
            </a:pPr>
            <a:r>
              <a:rPr lang="en-US" dirty="0" smtClean="0">
                <a:solidFill>
                  <a:schemeClr val="bg1"/>
                </a:solidFill>
              </a:rPr>
              <a:t>B—Characteristic</a:t>
            </a:r>
            <a:endParaRPr lang="en-US" dirty="0">
              <a:solidFill>
                <a:schemeClr val="bg1"/>
              </a:solidFill>
            </a:endParaRPr>
          </a:p>
        </p:txBody>
      </p:sp>
    </p:spTree>
    <p:extLst>
      <p:ext uri="{BB962C8B-B14F-4D97-AF65-F5344CB8AC3E}">
        <p14:creationId xmlns="" xmlns:p14="http://schemas.microsoft.com/office/powerpoint/2010/main" val="1108122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US" dirty="0"/>
          </a:p>
        </p:txBody>
      </p:sp>
      <p:sp>
        <p:nvSpPr>
          <p:cNvPr id="3" name="Content Placeholder 2"/>
          <p:cNvSpPr>
            <a:spLocks noGrp="1"/>
          </p:cNvSpPr>
          <p:nvPr>
            <p:ph idx="1"/>
          </p:nvPr>
        </p:nvSpPr>
        <p:spPr>
          <a:xfrm>
            <a:off x="76200" y="1371600"/>
            <a:ext cx="8839200" cy="5334000"/>
          </a:xfrm>
        </p:spPr>
        <p:txBody>
          <a:bodyPr>
            <a:normAutofit/>
          </a:bodyPr>
          <a:lstStyle/>
          <a:p>
            <a:pPr marL="114300" indent="0">
              <a:buNone/>
            </a:pPr>
            <a:r>
              <a:rPr lang="en-US" sz="2400" b="1" dirty="0" smtClean="0"/>
              <a:t>Woods: Acorn::Orchard: ________________</a:t>
            </a:r>
          </a:p>
          <a:p>
            <a:pPr marL="114300" indent="0">
              <a:buNone/>
            </a:pPr>
            <a:endParaRPr lang="en-US" sz="2400" b="1" dirty="0"/>
          </a:p>
          <a:p>
            <a:pPr marL="857250" indent="-742950">
              <a:buAutoNum type="alphaLcParenR"/>
            </a:pPr>
            <a:r>
              <a:rPr lang="en-US" sz="2400" b="1" dirty="0" smtClean="0"/>
              <a:t>Peach </a:t>
            </a:r>
          </a:p>
          <a:p>
            <a:pPr marL="857250" indent="-742950">
              <a:buAutoNum type="alphaLcParenR"/>
            </a:pPr>
            <a:r>
              <a:rPr lang="en-US" sz="2400" b="1" dirty="0" smtClean="0"/>
              <a:t>Thicket</a:t>
            </a:r>
          </a:p>
          <a:p>
            <a:pPr marL="857250" indent="-742950">
              <a:buAutoNum type="alphaLcParenR"/>
            </a:pPr>
            <a:r>
              <a:rPr lang="en-US" sz="2400" b="1" dirty="0" smtClean="0"/>
              <a:t>Prairie</a:t>
            </a:r>
          </a:p>
          <a:p>
            <a:pPr marL="857250" indent="-742950">
              <a:buAutoNum type="alphaLcParenR"/>
            </a:pPr>
            <a:r>
              <a:rPr lang="en-US" sz="2400" b="1" dirty="0" smtClean="0"/>
              <a:t>Apple Seed</a:t>
            </a:r>
          </a:p>
          <a:p>
            <a:pPr marL="857250" indent="-742950">
              <a:buAutoNum type="alphaLcParenR"/>
            </a:pPr>
            <a:r>
              <a:rPr lang="en-US" sz="2400" b="1" dirty="0" smtClean="0"/>
              <a:t>Orange Juice</a:t>
            </a:r>
          </a:p>
          <a:p>
            <a:pPr marL="857250" indent="-742950">
              <a:buAutoNum type="alphaLcParenR"/>
            </a:pPr>
            <a:endParaRPr lang="en-US" sz="2400" b="1" dirty="0"/>
          </a:p>
          <a:p>
            <a:pPr marL="114300" indent="0">
              <a:buNone/>
            </a:pPr>
            <a:r>
              <a:rPr lang="en-US" sz="2400" b="1" dirty="0" smtClean="0">
                <a:solidFill>
                  <a:schemeClr val="bg1"/>
                </a:solidFill>
              </a:rPr>
              <a:t>D—Part to whole</a:t>
            </a:r>
            <a:endParaRPr lang="en-US" sz="2400" b="1" dirty="0">
              <a:solidFill>
                <a:schemeClr val="bg1"/>
              </a:solidFill>
            </a:endParaRPr>
          </a:p>
        </p:txBody>
      </p:sp>
      <p:sp>
        <p:nvSpPr>
          <p:cNvPr id="4" name="Rectangle 3"/>
          <p:cNvSpPr/>
          <p:nvPr/>
        </p:nvSpPr>
        <p:spPr>
          <a:xfrm>
            <a:off x="304800" y="6019800"/>
            <a:ext cx="7924800" cy="738664"/>
          </a:xfrm>
          <a:prstGeom prst="rect">
            <a:avLst/>
          </a:prstGeom>
        </p:spPr>
        <p:txBody>
          <a:bodyPr wrap="square">
            <a:spAutoFit/>
          </a:bodyPr>
          <a:lstStyle/>
          <a:p>
            <a:r>
              <a:rPr lang="en-US" sz="1400" dirty="0" smtClean="0"/>
              <a:t>"Sample Analogies Word Lists." </a:t>
            </a:r>
            <a:r>
              <a:rPr lang="en-US" sz="1400" i="1" dirty="0" smtClean="0"/>
              <a:t>Word Masters Challenge</a:t>
            </a:r>
            <a:r>
              <a:rPr lang="en-US" sz="1400" dirty="0" smtClean="0"/>
              <a:t>. Word Masters Challenge, 2012. </a:t>
            </a:r>
            <a:r>
              <a:rPr lang="en-US" sz="1400" i="1" dirty="0" smtClean="0"/>
              <a:t>Google</a:t>
            </a:r>
            <a:r>
              <a:rPr lang="en-US" sz="1400" dirty="0" smtClean="0"/>
              <a:t>. Web. 11 	</a:t>
            </a:r>
          </a:p>
          <a:p>
            <a:r>
              <a:rPr lang="en-US" sz="1400" dirty="0"/>
              <a:t>	</a:t>
            </a:r>
            <a:r>
              <a:rPr lang="en-US" sz="1400" dirty="0" smtClean="0"/>
              <a:t>Apr. 2014. Path: Google: "analogies list". </a:t>
            </a:r>
            <a:endParaRPr lang="en-US" sz="1400" dirty="0"/>
          </a:p>
        </p:txBody>
      </p:sp>
    </p:spTree>
    <p:extLst>
      <p:ext uri="{BB962C8B-B14F-4D97-AF65-F5344CB8AC3E}">
        <p14:creationId xmlns="" xmlns:p14="http://schemas.microsoft.com/office/powerpoint/2010/main" val="2868154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28</a:t>
            </a:r>
            <a:endParaRPr lang="en-US" dirty="0"/>
          </a:p>
        </p:txBody>
      </p:sp>
      <p:sp>
        <p:nvSpPr>
          <p:cNvPr id="3" name="Content Placeholder 2"/>
          <p:cNvSpPr>
            <a:spLocks noGrp="1"/>
          </p:cNvSpPr>
          <p:nvPr>
            <p:ph idx="1"/>
          </p:nvPr>
        </p:nvSpPr>
        <p:spPr/>
        <p:txBody>
          <a:bodyPr/>
          <a:lstStyle/>
          <a:p>
            <a:pPr marL="114300" indent="0">
              <a:buNone/>
            </a:pPr>
            <a:r>
              <a:rPr lang="en-US" sz="2400" b="1" dirty="0" smtClean="0"/>
              <a:t>Sunscreen : Sunburn :: ___________ : __________</a:t>
            </a:r>
          </a:p>
          <a:p>
            <a:pPr marL="114300" indent="0">
              <a:buNone/>
            </a:pPr>
            <a:endParaRPr lang="en-US" dirty="0"/>
          </a:p>
          <a:p>
            <a:pPr marL="571500" indent="-457200">
              <a:buAutoNum type="alphaUcParenR"/>
            </a:pPr>
            <a:r>
              <a:rPr lang="en-US" dirty="0" smtClean="0"/>
              <a:t>Hope : Tornado</a:t>
            </a:r>
          </a:p>
          <a:p>
            <a:pPr marL="571500" indent="-457200">
              <a:buAutoNum type="alphaUcParenR"/>
            </a:pPr>
            <a:r>
              <a:rPr lang="en-US" dirty="0" smtClean="0"/>
              <a:t>Vaccination : Disease</a:t>
            </a:r>
          </a:p>
          <a:p>
            <a:pPr marL="571500" indent="-457200">
              <a:buAutoNum type="alphaUcParenR"/>
            </a:pPr>
            <a:r>
              <a:rPr lang="en-US" dirty="0" smtClean="0"/>
              <a:t>Carelessness : Accident</a:t>
            </a:r>
          </a:p>
          <a:p>
            <a:pPr marL="571500" indent="-457200">
              <a:buAutoNum type="alphaUcParenR"/>
            </a:pPr>
            <a:r>
              <a:rPr lang="en-US" dirty="0" smtClean="0"/>
              <a:t>Dream : Sleep</a:t>
            </a:r>
          </a:p>
          <a:p>
            <a:pPr marL="571500" indent="-457200">
              <a:buAutoNum type="alphaUcParenR"/>
            </a:pPr>
            <a:endParaRPr lang="en-US" dirty="0"/>
          </a:p>
          <a:p>
            <a:pPr marL="114300" indent="0">
              <a:buNone/>
            </a:pPr>
            <a:r>
              <a:rPr lang="en-US" dirty="0" smtClean="0">
                <a:solidFill>
                  <a:schemeClr val="bg1"/>
                </a:solidFill>
              </a:rPr>
              <a:t>B—Function</a:t>
            </a:r>
            <a:endParaRPr lang="en-US" dirty="0">
              <a:solidFill>
                <a:schemeClr val="bg1"/>
              </a:solidFill>
            </a:endParaRPr>
          </a:p>
        </p:txBody>
      </p:sp>
    </p:spTree>
    <p:extLst>
      <p:ext uri="{BB962C8B-B14F-4D97-AF65-F5344CB8AC3E}">
        <p14:creationId xmlns="" xmlns:p14="http://schemas.microsoft.com/office/powerpoint/2010/main" val="29294915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29</a:t>
            </a:r>
            <a:endParaRPr lang="en-US" dirty="0"/>
          </a:p>
        </p:txBody>
      </p:sp>
      <p:sp>
        <p:nvSpPr>
          <p:cNvPr id="3" name="Content Placeholder 2"/>
          <p:cNvSpPr>
            <a:spLocks noGrp="1"/>
          </p:cNvSpPr>
          <p:nvPr>
            <p:ph idx="1"/>
          </p:nvPr>
        </p:nvSpPr>
        <p:spPr/>
        <p:txBody>
          <a:bodyPr>
            <a:normAutofit/>
          </a:bodyPr>
          <a:lstStyle/>
          <a:p>
            <a:pPr marL="114300" indent="0">
              <a:buNone/>
            </a:pPr>
            <a:r>
              <a:rPr lang="en-US" sz="2400" b="1" dirty="0" smtClean="0"/>
              <a:t>Aluminum : Metal :: __________ : _________</a:t>
            </a:r>
          </a:p>
          <a:p>
            <a:pPr marL="114300" indent="0">
              <a:buNone/>
            </a:pPr>
            <a:endParaRPr lang="en-US" sz="2400" b="1" dirty="0"/>
          </a:p>
          <a:p>
            <a:pPr marL="571500" indent="-457200">
              <a:buAutoNum type="alphaUcParenR"/>
            </a:pPr>
            <a:r>
              <a:rPr lang="en-US" sz="2400" dirty="0" smtClean="0"/>
              <a:t>Limerick : Poetry </a:t>
            </a:r>
          </a:p>
          <a:p>
            <a:pPr marL="571500" indent="-457200">
              <a:buAutoNum type="alphaUcParenR"/>
            </a:pPr>
            <a:r>
              <a:rPr lang="en-US" sz="2400" dirty="0" smtClean="0"/>
              <a:t>Mathematics : Numbers</a:t>
            </a:r>
          </a:p>
          <a:p>
            <a:pPr marL="571500" indent="-457200">
              <a:buAutoNum type="alphaUcParenR"/>
            </a:pPr>
            <a:r>
              <a:rPr lang="en-US" sz="2400" dirty="0" smtClean="0"/>
              <a:t>Rain : Season</a:t>
            </a:r>
          </a:p>
          <a:p>
            <a:pPr marL="571500" indent="-457200">
              <a:buAutoNum type="alphaUcParenR"/>
            </a:pPr>
            <a:r>
              <a:rPr lang="en-US" sz="2400" dirty="0" smtClean="0"/>
              <a:t>Water : Thirst</a:t>
            </a:r>
          </a:p>
          <a:p>
            <a:pPr marL="571500" indent="-457200">
              <a:buAutoNum type="alphaUcParenR"/>
            </a:pPr>
            <a:endParaRPr lang="en-US" sz="2400" dirty="0"/>
          </a:p>
          <a:p>
            <a:pPr marL="114300" indent="0">
              <a:buNone/>
            </a:pPr>
            <a:r>
              <a:rPr lang="en-US" sz="2400" dirty="0" smtClean="0">
                <a:solidFill>
                  <a:schemeClr val="bg1"/>
                </a:solidFill>
              </a:rPr>
              <a:t>A—Type/Kind</a:t>
            </a:r>
            <a:endParaRPr lang="en-US" sz="2000" dirty="0">
              <a:solidFill>
                <a:schemeClr val="bg1"/>
              </a:solidFill>
            </a:endParaRPr>
          </a:p>
        </p:txBody>
      </p:sp>
    </p:spTree>
    <p:extLst>
      <p:ext uri="{BB962C8B-B14F-4D97-AF65-F5344CB8AC3E}">
        <p14:creationId xmlns="" xmlns:p14="http://schemas.microsoft.com/office/powerpoint/2010/main" val="10974962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30</a:t>
            </a:r>
            <a:endParaRPr lang="en-US" dirty="0"/>
          </a:p>
        </p:txBody>
      </p:sp>
      <p:sp>
        <p:nvSpPr>
          <p:cNvPr id="3" name="Content Placeholder 2"/>
          <p:cNvSpPr>
            <a:spLocks noGrp="1"/>
          </p:cNvSpPr>
          <p:nvPr>
            <p:ph idx="1"/>
          </p:nvPr>
        </p:nvSpPr>
        <p:spPr/>
        <p:txBody>
          <a:bodyPr>
            <a:normAutofit/>
          </a:bodyPr>
          <a:lstStyle/>
          <a:p>
            <a:pPr marL="114300" indent="0">
              <a:buNone/>
            </a:pPr>
            <a:r>
              <a:rPr lang="en-US" sz="2400" b="1" dirty="0" smtClean="0"/>
              <a:t>Active is a __________ to idle </a:t>
            </a:r>
          </a:p>
          <a:p>
            <a:pPr marL="114300" indent="0">
              <a:buNone/>
            </a:pPr>
            <a:r>
              <a:rPr lang="en-US" sz="2400" b="1" dirty="0" smtClean="0"/>
              <a:t>as __________ is __________ to __________ .</a:t>
            </a:r>
          </a:p>
          <a:p>
            <a:pPr marL="114300" indent="0">
              <a:buNone/>
            </a:pPr>
            <a:endParaRPr lang="en-US" dirty="0"/>
          </a:p>
          <a:p>
            <a:pPr marL="571500" indent="-457200">
              <a:buAutoNum type="alphaUcParenR"/>
            </a:pPr>
            <a:r>
              <a:rPr lang="en-US" dirty="0" smtClean="0"/>
              <a:t>Challenging : Difficult</a:t>
            </a:r>
          </a:p>
          <a:p>
            <a:pPr marL="571500" indent="-457200">
              <a:buAutoNum type="alphaUcParenR"/>
            </a:pPr>
            <a:r>
              <a:rPr lang="en-US" dirty="0" smtClean="0"/>
              <a:t>Dramatic : Tragic</a:t>
            </a:r>
          </a:p>
          <a:p>
            <a:pPr marL="571500" indent="-457200">
              <a:buAutoNum type="alphaUcParenR"/>
            </a:pPr>
            <a:r>
              <a:rPr lang="en-US" dirty="0" smtClean="0"/>
              <a:t>Brief : Lengthy</a:t>
            </a:r>
            <a:endParaRPr lang="en-US" dirty="0"/>
          </a:p>
          <a:p>
            <a:pPr marL="571500" indent="-457200">
              <a:buAutoNum type="alphaUcParenR"/>
            </a:pPr>
            <a:r>
              <a:rPr lang="en-US" dirty="0" smtClean="0"/>
              <a:t>Scholarly : Studious </a:t>
            </a:r>
            <a:endParaRPr lang="en-US" dirty="0"/>
          </a:p>
          <a:p>
            <a:pPr marL="114300" indent="0">
              <a:buNone/>
            </a:pPr>
            <a:endParaRPr lang="en-US" dirty="0" smtClean="0"/>
          </a:p>
          <a:p>
            <a:pPr marL="114300" indent="0">
              <a:buNone/>
            </a:pPr>
            <a:r>
              <a:rPr lang="en-US" dirty="0" smtClean="0">
                <a:solidFill>
                  <a:schemeClr val="bg1"/>
                </a:solidFill>
              </a:rPr>
              <a:t>C—Definition (Antonyms) </a:t>
            </a:r>
            <a:endParaRPr lang="en-US" dirty="0">
              <a:solidFill>
                <a:schemeClr val="bg1"/>
              </a:solidFill>
            </a:endParaRPr>
          </a:p>
        </p:txBody>
      </p:sp>
    </p:spTree>
    <p:extLst>
      <p:ext uri="{BB962C8B-B14F-4D97-AF65-F5344CB8AC3E}">
        <p14:creationId xmlns="" xmlns:p14="http://schemas.microsoft.com/office/powerpoint/2010/main" val="22992158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31</a:t>
            </a:r>
            <a:endParaRPr lang="en-US" dirty="0"/>
          </a:p>
        </p:txBody>
      </p:sp>
      <p:sp>
        <p:nvSpPr>
          <p:cNvPr id="3" name="Content Placeholder 2"/>
          <p:cNvSpPr>
            <a:spLocks noGrp="1"/>
          </p:cNvSpPr>
          <p:nvPr>
            <p:ph idx="1"/>
          </p:nvPr>
        </p:nvSpPr>
        <p:spPr/>
        <p:txBody>
          <a:bodyPr/>
          <a:lstStyle/>
          <a:p>
            <a:pPr marL="114300" indent="0">
              <a:buNone/>
            </a:pPr>
            <a:r>
              <a:rPr lang="en-US" sz="2400" b="1" dirty="0" smtClean="0"/>
              <a:t>Klutz : Clumsy :: ___________ : __________</a:t>
            </a:r>
          </a:p>
          <a:p>
            <a:pPr marL="114300" indent="0">
              <a:buNone/>
            </a:pPr>
            <a:endParaRPr lang="en-US" dirty="0"/>
          </a:p>
          <a:p>
            <a:pPr marL="571500" indent="-457200">
              <a:buAutoNum type="alphaUcParenR"/>
            </a:pPr>
            <a:r>
              <a:rPr lang="en-US" dirty="0" smtClean="0"/>
              <a:t>Priest : Evil</a:t>
            </a:r>
          </a:p>
          <a:p>
            <a:pPr marL="571500" indent="-457200">
              <a:buAutoNum type="alphaUcParenR"/>
            </a:pPr>
            <a:r>
              <a:rPr lang="en-US" dirty="0" smtClean="0"/>
              <a:t>Cold : Contagious</a:t>
            </a:r>
          </a:p>
          <a:p>
            <a:pPr marL="571500" indent="-457200">
              <a:buAutoNum type="alphaUcParenR"/>
            </a:pPr>
            <a:r>
              <a:rPr lang="en-US" dirty="0" smtClean="0"/>
              <a:t>Car : Broken</a:t>
            </a:r>
          </a:p>
          <a:p>
            <a:pPr marL="571500" indent="-457200">
              <a:buAutoNum type="alphaUcParenR"/>
            </a:pPr>
            <a:r>
              <a:rPr lang="en-US" dirty="0" smtClean="0"/>
              <a:t>Vegetable : Green</a:t>
            </a:r>
          </a:p>
          <a:p>
            <a:pPr marL="571500" indent="-457200">
              <a:buAutoNum type="alphaUcParenR"/>
            </a:pPr>
            <a:endParaRPr lang="en-US" dirty="0"/>
          </a:p>
          <a:p>
            <a:pPr marL="114300" indent="0">
              <a:buNone/>
            </a:pPr>
            <a:r>
              <a:rPr lang="en-US" dirty="0" smtClean="0">
                <a:solidFill>
                  <a:schemeClr val="bg1"/>
                </a:solidFill>
              </a:rPr>
              <a:t>B—Characteristic</a:t>
            </a:r>
            <a:endParaRPr lang="en-US" dirty="0">
              <a:solidFill>
                <a:schemeClr val="bg1"/>
              </a:solidFill>
            </a:endParaRPr>
          </a:p>
        </p:txBody>
      </p:sp>
    </p:spTree>
    <p:extLst>
      <p:ext uri="{BB962C8B-B14F-4D97-AF65-F5344CB8AC3E}">
        <p14:creationId xmlns="" xmlns:p14="http://schemas.microsoft.com/office/powerpoint/2010/main" val="781745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32</a:t>
            </a:r>
            <a:endParaRPr lang="en-US" dirty="0"/>
          </a:p>
        </p:txBody>
      </p:sp>
      <p:sp>
        <p:nvSpPr>
          <p:cNvPr id="3" name="Content Placeholder 2"/>
          <p:cNvSpPr>
            <a:spLocks noGrp="1"/>
          </p:cNvSpPr>
          <p:nvPr>
            <p:ph idx="1"/>
          </p:nvPr>
        </p:nvSpPr>
        <p:spPr/>
        <p:txBody>
          <a:bodyPr/>
          <a:lstStyle/>
          <a:p>
            <a:pPr marL="114300" indent="0">
              <a:buNone/>
            </a:pPr>
            <a:r>
              <a:rPr lang="en-US" sz="2400" b="1" dirty="0" smtClean="0"/>
              <a:t>Hasty : Patience :: __________ : ___________</a:t>
            </a:r>
          </a:p>
          <a:p>
            <a:pPr marL="114300" indent="0">
              <a:buNone/>
            </a:pPr>
            <a:endParaRPr lang="en-US" dirty="0"/>
          </a:p>
          <a:p>
            <a:pPr marL="571500" indent="-457200">
              <a:buAutoNum type="alphaUcParenR"/>
            </a:pPr>
            <a:r>
              <a:rPr lang="en-US" dirty="0" smtClean="0"/>
              <a:t>Unskilled : Magic</a:t>
            </a:r>
          </a:p>
          <a:p>
            <a:pPr marL="571500" indent="-457200">
              <a:buAutoNum type="alphaUcParenR"/>
            </a:pPr>
            <a:r>
              <a:rPr lang="en-US" dirty="0" smtClean="0"/>
              <a:t>Terrific : Logic</a:t>
            </a:r>
          </a:p>
          <a:p>
            <a:pPr marL="571500" indent="-457200">
              <a:buAutoNum type="alphaUcParenR"/>
            </a:pPr>
            <a:r>
              <a:rPr lang="en-US" dirty="0" smtClean="0"/>
              <a:t>Unqualified : Credentials</a:t>
            </a:r>
          </a:p>
          <a:p>
            <a:pPr marL="571500" indent="-457200">
              <a:buAutoNum type="alphaUcParenR"/>
            </a:pPr>
            <a:r>
              <a:rPr lang="en-US" dirty="0" smtClean="0"/>
              <a:t>Gullible : Belief </a:t>
            </a:r>
          </a:p>
          <a:p>
            <a:pPr marL="571500" indent="-457200">
              <a:buAutoNum type="alphaUcParenR"/>
            </a:pPr>
            <a:endParaRPr lang="en-US" dirty="0" smtClean="0"/>
          </a:p>
          <a:p>
            <a:pPr marL="114300" indent="0">
              <a:buNone/>
            </a:pPr>
            <a:r>
              <a:rPr lang="en-US" dirty="0" smtClean="0">
                <a:solidFill>
                  <a:schemeClr val="bg1"/>
                </a:solidFill>
              </a:rPr>
              <a:t>C—Lack </a:t>
            </a:r>
            <a:endParaRPr lang="en-US" dirty="0">
              <a:solidFill>
                <a:schemeClr val="bg1"/>
              </a:solidFill>
            </a:endParaRPr>
          </a:p>
          <a:p>
            <a:pPr marL="571500" indent="-457200">
              <a:buAutoNum type="alphaUcParenR"/>
            </a:pPr>
            <a:endParaRPr lang="en-US" dirty="0"/>
          </a:p>
        </p:txBody>
      </p:sp>
    </p:spTree>
    <p:extLst>
      <p:ext uri="{BB962C8B-B14F-4D97-AF65-F5344CB8AC3E}">
        <p14:creationId xmlns="" xmlns:p14="http://schemas.microsoft.com/office/powerpoint/2010/main" val="31107299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33</a:t>
            </a:r>
            <a:endParaRPr lang="en-US" dirty="0"/>
          </a:p>
        </p:txBody>
      </p:sp>
      <p:sp>
        <p:nvSpPr>
          <p:cNvPr id="3" name="Content Placeholder 2"/>
          <p:cNvSpPr>
            <a:spLocks noGrp="1"/>
          </p:cNvSpPr>
          <p:nvPr>
            <p:ph idx="1"/>
          </p:nvPr>
        </p:nvSpPr>
        <p:spPr/>
        <p:txBody>
          <a:bodyPr>
            <a:normAutofit/>
          </a:bodyPr>
          <a:lstStyle/>
          <a:p>
            <a:pPr marL="114300" indent="0">
              <a:buNone/>
            </a:pPr>
            <a:r>
              <a:rPr lang="en-US" sz="2400" dirty="0" smtClean="0"/>
              <a:t>Epidemic : Widespread :: __________ : ___________</a:t>
            </a:r>
          </a:p>
          <a:p>
            <a:pPr marL="114300" indent="0">
              <a:buNone/>
            </a:pPr>
            <a:endParaRPr lang="en-US" sz="2400" dirty="0"/>
          </a:p>
          <a:p>
            <a:pPr marL="571500" indent="-457200">
              <a:buAutoNum type="arabicParenR"/>
            </a:pPr>
            <a:r>
              <a:rPr lang="en-US" sz="2000" dirty="0" smtClean="0"/>
              <a:t>Artist : Idealist </a:t>
            </a:r>
          </a:p>
          <a:p>
            <a:pPr marL="571500" indent="-457200">
              <a:buAutoNum type="arabicParenR"/>
            </a:pPr>
            <a:r>
              <a:rPr lang="en-US" sz="2000" dirty="0" smtClean="0"/>
              <a:t>Island : lonesome</a:t>
            </a:r>
          </a:p>
          <a:p>
            <a:pPr marL="571500" indent="-457200">
              <a:buAutoNum type="arabicParenR"/>
            </a:pPr>
            <a:r>
              <a:rPr lang="en-US" sz="2000" dirty="0" smtClean="0"/>
              <a:t>Emergency : Urgent</a:t>
            </a:r>
          </a:p>
          <a:p>
            <a:pPr marL="571500" indent="-457200">
              <a:buAutoNum type="arabicParenR"/>
            </a:pPr>
            <a:r>
              <a:rPr lang="en-US" sz="2000" dirty="0" smtClean="0"/>
              <a:t>Intention : Challenged</a:t>
            </a:r>
          </a:p>
          <a:p>
            <a:pPr marL="114300" indent="0">
              <a:buNone/>
            </a:pPr>
            <a:endParaRPr lang="en-US" sz="2000" dirty="0" smtClean="0"/>
          </a:p>
          <a:p>
            <a:pPr marL="571500" indent="-457200">
              <a:buAutoNum type="arabicParenR"/>
            </a:pPr>
            <a:endParaRPr lang="en-US" sz="2000" dirty="0"/>
          </a:p>
          <a:p>
            <a:pPr marL="114300" indent="0">
              <a:buNone/>
            </a:pPr>
            <a:r>
              <a:rPr lang="en-US" sz="2000" dirty="0" smtClean="0">
                <a:solidFill>
                  <a:schemeClr val="bg1"/>
                </a:solidFill>
              </a:rPr>
              <a:t>3—Characteristic</a:t>
            </a:r>
            <a:endParaRPr lang="en-US" sz="2400" dirty="0">
              <a:solidFill>
                <a:schemeClr val="bg1"/>
              </a:solidFill>
            </a:endParaRPr>
          </a:p>
        </p:txBody>
      </p:sp>
    </p:spTree>
    <p:extLst>
      <p:ext uri="{BB962C8B-B14F-4D97-AF65-F5344CB8AC3E}">
        <p14:creationId xmlns="" xmlns:p14="http://schemas.microsoft.com/office/powerpoint/2010/main" val="6722808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34</a:t>
            </a:r>
            <a:endParaRPr lang="en-US" dirty="0"/>
          </a:p>
        </p:txBody>
      </p:sp>
      <p:sp>
        <p:nvSpPr>
          <p:cNvPr id="3" name="Content Placeholder 2"/>
          <p:cNvSpPr>
            <a:spLocks noGrp="1"/>
          </p:cNvSpPr>
          <p:nvPr>
            <p:ph idx="1"/>
          </p:nvPr>
        </p:nvSpPr>
        <p:spPr/>
        <p:txBody>
          <a:bodyPr/>
          <a:lstStyle/>
          <a:p>
            <a:pPr marL="114300" indent="0">
              <a:buNone/>
            </a:pPr>
            <a:r>
              <a:rPr lang="en-US" sz="2800" dirty="0" smtClean="0"/>
              <a:t>Note </a:t>
            </a:r>
            <a:r>
              <a:rPr lang="en-US" sz="2800" dirty="0"/>
              <a:t>: </a:t>
            </a:r>
            <a:r>
              <a:rPr lang="en-US" sz="2800" dirty="0" smtClean="0"/>
              <a:t>Melody </a:t>
            </a:r>
            <a:r>
              <a:rPr lang="en-US" sz="2800" dirty="0"/>
              <a:t>:: __________ : ___________</a:t>
            </a:r>
          </a:p>
          <a:p>
            <a:pPr marL="114300" indent="0">
              <a:buNone/>
            </a:pPr>
            <a:endParaRPr lang="en-US" sz="2800" dirty="0"/>
          </a:p>
          <a:p>
            <a:pPr marL="571500" indent="-457200">
              <a:buAutoNum type="arabicParenR"/>
            </a:pPr>
            <a:r>
              <a:rPr lang="en-US" sz="2400" dirty="0" smtClean="0"/>
              <a:t>Bone </a:t>
            </a:r>
            <a:r>
              <a:rPr lang="en-US" sz="2400" dirty="0"/>
              <a:t>: </a:t>
            </a:r>
            <a:r>
              <a:rPr lang="en-US" sz="2400" dirty="0" smtClean="0"/>
              <a:t>Skeleton</a:t>
            </a:r>
            <a:endParaRPr lang="en-US" sz="2400" dirty="0"/>
          </a:p>
          <a:p>
            <a:pPr marL="571500" indent="-457200">
              <a:buAutoNum type="arabicParenR"/>
            </a:pPr>
            <a:r>
              <a:rPr lang="en-US" sz="2400" dirty="0" smtClean="0"/>
              <a:t>Movie: Film</a:t>
            </a:r>
          </a:p>
          <a:p>
            <a:pPr marL="571500" indent="-457200">
              <a:buAutoNum type="arabicParenR"/>
            </a:pPr>
            <a:r>
              <a:rPr lang="en-US" sz="2400" dirty="0" smtClean="0"/>
              <a:t>Meal </a:t>
            </a:r>
            <a:r>
              <a:rPr lang="en-US" sz="2400" dirty="0"/>
              <a:t>: </a:t>
            </a:r>
            <a:r>
              <a:rPr lang="en-US" sz="2400" dirty="0" smtClean="0"/>
              <a:t>Restaurant </a:t>
            </a:r>
            <a:endParaRPr lang="en-US" sz="2400" dirty="0"/>
          </a:p>
          <a:p>
            <a:pPr marL="571500" indent="-457200">
              <a:buAutoNum type="arabicParenR"/>
            </a:pPr>
            <a:r>
              <a:rPr lang="en-US" sz="2400" dirty="0" smtClean="0"/>
              <a:t>Career : Job</a:t>
            </a:r>
            <a:endParaRPr lang="en-US" sz="2400" dirty="0"/>
          </a:p>
          <a:p>
            <a:pPr marL="114300" indent="0">
              <a:buNone/>
            </a:pPr>
            <a:endParaRPr lang="en-US" sz="2400" dirty="0" smtClean="0"/>
          </a:p>
          <a:p>
            <a:pPr marL="114300" indent="0">
              <a:buNone/>
            </a:pPr>
            <a:r>
              <a:rPr lang="en-US" sz="2400" dirty="0" smtClean="0">
                <a:solidFill>
                  <a:schemeClr val="bg1"/>
                </a:solidFill>
              </a:rPr>
              <a:t>1—Part to Whole</a:t>
            </a:r>
            <a:endParaRPr lang="en-US" dirty="0">
              <a:solidFill>
                <a:schemeClr val="bg1"/>
              </a:solidFill>
            </a:endParaRPr>
          </a:p>
        </p:txBody>
      </p:sp>
    </p:spTree>
    <p:extLst>
      <p:ext uri="{BB962C8B-B14F-4D97-AF65-F5344CB8AC3E}">
        <p14:creationId xmlns="" xmlns:p14="http://schemas.microsoft.com/office/powerpoint/2010/main" val="2287693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35</a:t>
            </a:r>
            <a:endParaRPr lang="en-US" dirty="0"/>
          </a:p>
        </p:txBody>
      </p:sp>
      <p:sp>
        <p:nvSpPr>
          <p:cNvPr id="3" name="Content Placeholder 2"/>
          <p:cNvSpPr>
            <a:spLocks noGrp="1"/>
          </p:cNvSpPr>
          <p:nvPr>
            <p:ph idx="1"/>
          </p:nvPr>
        </p:nvSpPr>
        <p:spPr/>
        <p:txBody>
          <a:bodyPr/>
          <a:lstStyle/>
          <a:p>
            <a:pPr marL="114300" indent="0">
              <a:buNone/>
            </a:pPr>
            <a:r>
              <a:rPr lang="en-US" sz="2800" dirty="0"/>
              <a:t>L</a:t>
            </a:r>
            <a:r>
              <a:rPr lang="en-US" sz="2800" dirty="0" smtClean="0"/>
              <a:t>ifejacket is used for safety on a boat as __________ is used for safety on a  ___________.</a:t>
            </a:r>
            <a:endParaRPr lang="en-US" sz="2800" dirty="0"/>
          </a:p>
          <a:p>
            <a:pPr marL="114300" indent="0">
              <a:buNone/>
            </a:pPr>
            <a:endParaRPr lang="en-US" sz="2800" dirty="0"/>
          </a:p>
          <a:p>
            <a:pPr marL="571500" indent="-457200">
              <a:buAutoNum type="arabicParenR"/>
            </a:pPr>
            <a:r>
              <a:rPr lang="en-US" sz="2400" dirty="0" smtClean="0"/>
              <a:t>Medicine : Disease </a:t>
            </a:r>
            <a:endParaRPr lang="en-US" sz="2400" dirty="0"/>
          </a:p>
          <a:p>
            <a:pPr marL="571500" indent="-457200">
              <a:buAutoNum type="arabicParenR"/>
            </a:pPr>
            <a:r>
              <a:rPr lang="en-US" sz="2400" dirty="0" smtClean="0"/>
              <a:t>Seatbelt </a:t>
            </a:r>
            <a:r>
              <a:rPr lang="en-US" sz="2400" dirty="0"/>
              <a:t>: </a:t>
            </a:r>
            <a:r>
              <a:rPr lang="en-US" sz="2400" dirty="0" smtClean="0"/>
              <a:t>Plane</a:t>
            </a:r>
            <a:endParaRPr lang="en-US" sz="2400" dirty="0"/>
          </a:p>
          <a:p>
            <a:pPr marL="571500" indent="-457200">
              <a:buAutoNum type="arabicParenR"/>
            </a:pPr>
            <a:r>
              <a:rPr lang="en-US" sz="2400" dirty="0" smtClean="0"/>
              <a:t>Shield </a:t>
            </a:r>
            <a:r>
              <a:rPr lang="en-US" sz="2400" dirty="0"/>
              <a:t>: </a:t>
            </a:r>
            <a:r>
              <a:rPr lang="en-US" sz="2400" dirty="0" smtClean="0"/>
              <a:t>Sword</a:t>
            </a:r>
          </a:p>
          <a:p>
            <a:pPr marL="571500" indent="-457200">
              <a:buAutoNum type="arabicParenR"/>
            </a:pPr>
            <a:r>
              <a:rPr lang="en-US" sz="2400" dirty="0" smtClean="0"/>
              <a:t>Hat </a:t>
            </a:r>
            <a:r>
              <a:rPr lang="en-US" sz="2400" dirty="0"/>
              <a:t>: </a:t>
            </a:r>
            <a:r>
              <a:rPr lang="en-US" sz="2400" dirty="0" smtClean="0"/>
              <a:t>Helmet</a:t>
            </a:r>
            <a:endParaRPr lang="en-US" sz="2400" dirty="0"/>
          </a:p>
          <a:p>
            <a:pPr marL="114300" indent="0">
              <a:buNone/>
            </a:pPr>
            <a:endParaRPr lang="en-US" dirty="0" smtClean="0"/>
          </a:p>
          <a:p>
            <a:pPr marL="114300" indent="0">
              <a:buNone/>
            </a:pPr>
            <a:r>
              <a:rPr lang="en-US" dirty="0" smtClean="0">
                <a:solidFill>
                  <a:schemeClr val="bg1"/>
                </a:solidFill>
              </a:rPr>
              <a:t>2) -Function</a:t>
            </a:r>
            <a:endParaRPr lang="en-US" dirty="0">
              <a:solidFill>
                <a:schemeClr val="bg1"/>
              </a:solidFill>
            </a:endParaRPr>
          </a:p>
        </p:txBody>
      </p:sp>
    </p:spTree>
    <p:extLst>
      <p:ext uri="{BB962C8B-B14F-4D97-AF65-F5344CB8AC3E}">
        <p14:creationId xmlns="" xmlns:p14="http://schemas.microsoft.com/office/powerpoint/2010/main" val="8819347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36</a:t>
            </a:r>
            <a:endParaRPr lang="en-US" dirty="0"/>
          </a:p>
        </p:txBody>
      </p:sp>
      <p:sp>
        <p:nvSpPr>
          <p:cNvPr id="3" name="Content Placeholder 2"/>
          <p:cNvSpPr>
            <a:spLocks noGrp="1"/>
          </p:cNvSpPr>
          <p:nvPr>
            <p:ph idx="1"/>
          </p:nvPr>
        </p:nvSpPr>
        <p:spPr/>
        <p:txBody>
          <a:bodyPr/>
          <a:lstStyle/>
          <a:p>
            <a:pPr marL="114300" indent="0">
              <a:buNone/>
            </a:pPr>
            <a:r>
              <a:rPr lang="en-US" sz="2800" dirty="0" smtClean="0"/>
              <a:t>Religious </a:t>
            </a:r>
            <a:r>
              <a:rPr lang="en-US" sz="2800" dirty="0"/>
              <a:t>: </a:t>
            </a:r>
            <a:r>
              <a:rPr lang="en-US" sz="2800" dirty="0" smtClean="0"/>
              <a:t>Devout </a:t>
            </a:r>
            <a:r>
              <a:rPr lang="en-US" sz="2800" dirty="0"/>
              <a:t>:: __________ : ___________</a:t>
            </a:r>
          </a:p>
          <a:p>
            <a:pPr marL="114300" indent="0">
              <a:buNone/>
            </a:pPr>
            <a:endParaRPr lang="en-US" sz="2800" dirty="0"/>
          </a:p>
          <a:p>
            <a:pPr marL="571500" indent="-457200">
              <a:buAutoNum type="arabicParenR"/>
            </a:pPr>
            <a:r>
              <a:rPr lang="en-US" sz="2400" dirty="0" smtClean="0"/>
              <a:t>Hyper </a:t>
            </a:r>
            <a:r>
              <a:rPr lang="en-US" sz="2400" dirty="0"/>
              <a:t>: </a:t>
            </a:r>
            <a:r>
              <a:rPr lang="en-US" sz="2400" dirty="0" smtClean="0"/>
              <a:t>Energetic</a:t>
            </a:r>
            <a:endParaRPr lang="en-US" sz="2400" dirty="0"/>
          </a:p>
          <a:p>
            <a:pPr marL="571500" indent="-457200">
              <a:buAutoNum type="arabicParenR"/>
            </a:pPr>
            <a:r>
              <a:rPr lang="en-US" sz="2400" dirty="0" smtClean="0"/>
              <a:t>Depressed </a:t>
            </a:r>
            <a:r>
              <a:rPr lang="en-US" sz="2400" dirty="0"/>
              <a:t>: </a:t>
            </a:r>
            <a:r>
              <a:rPr lang="en-US" sz="2400" dirty="0" smtClean="0"/>
              <a:t>Angry</a:t>
            </a:r>
          </a:p>
          <a:p>
            <a:pPr marL="571500" indent="-457200">
              <a:buAutoNum type="arabicParenR"/>
            </a:pPr>
            <a:r>
              <a:rPr lang="en-US" sz="2400" dirty="0" smtClean="0"/>
              <a:t>Fit  </a:t>
            </a:r>
            <a:r>
              <a:rPr lang="en-US" sz="2400" dirty="0"/>
              <a:t>: </a:t>
            </a:r>
            <a:r>
              <a:rPr lang="en-US" sz="2400" dirty="0" smtClean="0"/>
              <a:t>Strong</a:t>
            </a:r>
            <a:endParaRPr lang="en-US" sz="2400" dirty="0"/>
          </a:p>
          <a:p>
            <a:pPr marL="571500" indent="-457200">
              <a:buAutoNum type="arabicParenR"/>
            </a:pPr>
            <a:r>
              <a:rPr lang="en-US" sz="2400" dirty="0" smtClean="0"/>
              <a:t>Cruel </a:t>
            </a:r>
            <a:r>
              <a:rPr lang="en-US" sz="2400" dirty="0"/>
              <a:t>: </a:t>
            </a:r>
            <a:r>
              <a:rPr lang="en-US" sz="2400" dirty="0" smtClean="0"/>
              <a:t>Strange</a:t>
            </a:r>
          </a:p>
          <a:p>
            <a:pPr marL="114300" indent="0">
              <a:buNone/>
            </a:pPr>
            <a:endParaRPr lang="en-US" sz="2400" dirty="0" smtClean="0">
              <a:solidFill>
                <a:schemeClr val="bg1"/>
              </a:solidFill>
            </a:endParaRPr>
          </a:p>
          <a:p>
            <a:pPr marL="114300" indent="0">
              <a:buNone/>
            </a:pPr>
            <a:r>
              <a:rPr lang="en-US" sz="2400" dirty="0" smtClean="0">
                <a:solidFill>
                  <a:schemeClr val="bg1"/>
                </a:solidFill>
              </a:rPr>
              <a:t>3—Degree</a:t>
            </a:r>
            <a:endParaRPr lang="en-US" sz="2400" dirty="0">
              <a:solidFill>
                <a:schemeClr val="bg1"/>
              </a:solidFill>
            </a:endParaRPr>
          </a:p>
        </p:txBody>
      </p:sp>
    </p:spTree>
    <p:extLst>
      <p:ext uri="{BB962C8B-B14F-4D97-AF65-F5344CB8AC3E}">
        <p14:creationId xmlns="" xmlns:p14="http://schemas.microsoft.com/office/powerpoint/2010/main" val="16744182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37</a:t>
            </a:r>
            <a:endParaRPr lang="en-US" dirty="0"/>
          </a:p>
        </p:txBody>
      </p:sp>
      <p:sp>
        <p:nvSpPr>
          <p:cNvPr id="3" name="Content Placeholder 2"/>
          <p:cNvSpPr>
            <a:spLocks noGrp="1"/>
          </p:cNvSpPr>
          <p:nvPr>
            <p:ph idx="1"/>
          </p:nvPr>
        </p:nvSpPr>
        <p:spPr/>
        <p:txBody>
          <a:bodyPr/>
          <a:lstStyle/>
          <a:p>
            <a:pPr marL="114300" indent="0">
              <a:buNone/>
            </a:pPr>
            <a:r>
              <a:rPr lang="en-US" sz="2800" dirty="0" smtClean="0"/>
              <a:t>Hidden </a:t>
            </a:r>
            <a:r>
              <a:rPr lang="en-US" sz="2800" dirty="0"/>
              <a:t>: </a:t>
            </a:r>
            <a:r>
              <a:rPr lang="en-US" sz="2800" dirty="0" smtClean="0"/>
              <a:t>Visible :: </a:t>
            </a:r>
            <a:r>
              <a:rPr lang="en-US" sz="2800" dirty="0"/>
              <a:t>__________ : ___________</a:t>
            </a:r>
          </a:p>
          <a:p>
            <a:pPr marL="114300" indent="0">
              <a:buNone/>
            </a:pPr>
            <a:endParaRPr lang="en-US" sz="2800" dirty="0"/>
          </a:p>
          <a:p>
            <a:pPr marL="571500" indent="-457200">
              <a:buAutoNum type="arabicParenR"/>
            </a:pPr>
            <a:r>
              <a:rPr lang="en-US" sz="2400" dirty="0" smtClean="0"/>
              <a:t>Spicy </a:t>
            </a:r>
            <a:r>
              <a:rPr lang="en-US" sz="2400" dirty="0"/>
              <a:t>: </a:t>
            </a:r>
            <a:r>
              <a:rPr lang="en-US" sz="2400" dirty="0" smtClean="0"/>
              <a:t>Delicious  </a:t>
            </a:r>
            <a:endParaRPr lang="en-US" sz="2400" dirty="0"/>
          </a:p>
          <a:p>
            <a:pPr marL="571500" indent="-457200">
              <a:buAutoNum type="arabicParenR"/>
            </a:pPr>
            <a:r>
              <a:rPr lang="en-US" sz="2400" dirty="0" smtClean="0"/>
              <a:t>Flimsy </a:t>
            </a:r>
            <a:r>
              <a:rPr lang="en-US" sz="2400" dirty="0"/>
              <a:t>: </a:t>
            </a:r>
            <a:r>
              <a:rPr lang="en-US" sz="2400" dirty="0" smtClean="0"/>
              <a:t>Sturdy</a:t>
            </a:r>
            <a:endParaRPr lang="en-US" sz="2400" dirty="0"/>
          </a:p>
          <a:p>
            <a:pPr marL="571500" indent="-457200">
              <a:buAutoNum type="arabicParenR"/>
            </a:pPr>
            <a:r>
              <a:rPr lang="en-US" sz="2400" dirty="0" smtClean="0"/>
              <a:t>Tasteful </a:t>
            </a:r>
            <a:r>
              <a:rPr lang="en-US" sz="2400" dirty="0"/>
              <a:t>: </a:t>
            </a:r>
            <a:r>
              <a:rPr lang="en-US" sz="2400" dirty="0" smtClean="0"/>
              <a:t>Classy</a:t>
            </a:r>
            <a:endParaRPr lang="en-US" sz="2400" dirty="0"/>
          </a:p>
          <a:p>
            <a:pPr marL="571500" indent="-457200">
              <a:buAutoNum type="arabicParenR"/>
            </a:pPr>
            <a:r>
              <a:rPr lang="en-US" sz="2400" dirty="0" smtClean="0"/>
              <a:t>Elevated </a:t>
            </a:r>
            <a:r>
              <a:rPr lang="en-US" sz="2400" dirty="0"/>
              <a:t>: </a:t>
            </a:r>
            <a:r>
              <a:rPr lang="en-US" sz="2400" dirty="0" smtClean="0"/>
              <a:t>Escalated</a:t>
            </a:r>
          </a:p>
          <a:p>
            <a:pPr marL="571500" indent="-457200">
              <a:buAutoNum type="arabicParenR"/>
            </a:pPr>
            <a:endParaRPr lang="en-US" sz="2400" dirty="0"/>
          </a:p>
          <a:p>
            <a:pPr marL="114300" indent="0">
              <a:buNone/>
            </a:pPr>
            <a:r>
              <a:rPr lang="en-US" sz="2400" dirty="0" smtClean="0">
                <a:solidFill>
                  <a:schemeClr val="bg1"/>
                </a:solidFill>
              </a:rPr>
              <a:t>2—Definition (Antonyms)</a:t>
            </a:r>
            <a:endParaRPr lang="en-US" sz="2400"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2771793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a:t>
            </a:r>
            <a:endParaRPr lang="en-US" dirty="0"/>
          </a:p>
        </p:txBody>
      </p:sp>
      <p:sp>
        <p:nvSpPr>
          <p:cNvPr id="3" name="Content Placeholder 2"/>
          <p:cNvSpPr>
            <a:spLocks noGrp="1"/>
          </p:cNvSpPr>
          <p:nvPr>
            <p:ph idx="1"/>
          </p:nvPr>
        </p:nvSpPr>
        <p:spPr/>
        <p:txBody>
          <a:bodyPr/>
          <a:lstStyle/>
          <a:p>
            <a:pPr marL="114300" indent="0">
              <a:buNone/>
            </a:pPr>
            <a:r>
              <a:rPr lang="en-US" sz="2400" b="1" dirty="0" smtClean="0"/>
              <a:t>Rural: Soil::Urban: ________________</a:t>
            </a:r>
            <a:endParaRPr lang="en-US" sz="2400" b="1" dirty="0"/>
          </a:p>
          <a:p>
            <a:pPr marL="114300" indent="0">
              <a:buNone/>
            </a:pPr>
            <a:endParaRPr lang="en-US" sz="2400" b="1" dirty="0"/>
          </a:p>
          <a:p>
            <a:pPr marL="857250" indent="-742950">
              <a:buAutoNum type="alphaLcParenR"/>
            </a:pPr>
            <a:r>
              <a:rPr lang="en-US" sz="2400" b="1" dirty="0" smtClean="0"/>
              <a:t>Prairie</a:t>
            </a:r>
          </a:p>
          <a:p>
            <a:pPr marL="857250" indent="-742950">
              <a:buAutoNum type="alphaLcParenR"/>
            </a:pPr>
            <a:r>
              <a:rPr lang="en-US" sz="2400" b="1" dirty="0" smtClean="0"/>
              <a:t>Store</a:t>
            </a:r>
            <a:endParaRPr lang="en-US" sz="2400" b="1" dirty="0"/>
          </a:p>
          <a:p>
            <a:pPr marL="857250" indent="-742950">
              <a:buAutoNum type="alphaLcParenR"/>
            </a:pPr>
            <a:r>
              <a:rPr lang="en-US" sz="2400" b="1" dirty="0" smtClean="0"/>
              <a:t>Pavement</a:t>
            </a:r>
            <a:endParaRPr lang="en-US" sz="2400" b="1" dirty="0"/>
          </a:p>
          <a:p>
            <a:pPr marL="857250" indent="-742950">
              <a:buAutoNum type="alphaLcParenR"/>
            </a:pPr>
            <a:r>
              <a:rPr lang="en-US" sz="2400" b="1" dirty="0" smtClean="0"/>
              <a:t>Bus</a:t>
            </a:r>
            <a:endParaRPr lang="en-US" sz="2400" b="1" dirty="0"/>
          </a:p>
          <a:p>
            <a:pPr marL="857250" indent="-742950">
              <a:buAutoNum type="alphaLcParenR"/>
            </a:pPr>
            <a:r>
              <a:rPr lang="en-US" sz="2400" b="1" dirty="0" smtClean="0"/>
              <a:t>Thicket</a:t>
            </a:r>
          </a:p>
          <a:p>
            <a:endParaRPr lang="en-US" dirty="0" smtClean="0"/>
          </a:p>
          <a:p>
            <a:pPr marL="114300" indent="0">
              <a:buNone/>
            </a:pPr>
            <a:r>
              <a:rPr lang="en-US" dirty="0" smtClean="0">
                <a:solidFill>
                  <a:schemeClr val="bg1"/>
                </a:solidFill>
              </a:rPr>
              <a:t>C—Characteristic</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5101849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38</a:t>
            </a:r>
            <a:endParaRPr lang="en-US" dirty="0"/>
          </a:p>
        </p:txBody>
      </p:sp>
      <p:sp>
        <p:nvSpPr>
          <p:cNvPr id="3" name="Content Placeholder 2"/>
          <p:cNvSpPr>
            <a:spLocks noGrp="1"/>
          </p:cNvSpPr>
          <p:nvPr>
            <p:ph idx="1"/>
          </p:nvPr>
        </p:nvSpPr>
        <p:spPr/>
        <p:txBody>
          <a:bodyPr/>
          <a:lstStyle/>
          <a:p>
            <a:pPr marL="114300" indent="0">
              <a:buNone/>
            </a:pPr>
            <a:r>
              <a:rPr lang="en-US" sz="2800" dirty="0"/>
              <a:t>Epidemic : Widespread :: __________ : ___________</a:t>
            </a:r>
          </a:p>
          <a:p>
            <a:pPr marL="114300" indent="0">
              <a:buNone/>
            </a:pPr>
            <a:endParaRPr lang="en-US" sz="2800" dirty="0"/>
          </a:p>
          <a:p>
            <a:pPr marL="571500" indent="-457200">
              <a:buAutoNum type="arabicParenR"/>
            </a:pPr>
            <a:r>
              <a:rPr lang="en-US" sz="2400" dirty="0"/>
              <a:t>Artist : Idealist </a:t>
            </a:r>
          </a:p>
          <a:p>
            <a:pPr marL="571500" indent="-457200">
              <a:buAutoNum type="arabicParenR"/>
            </a:pPr>
            <a:r>
              <a:rPr lang="en-US" sz="2400" dirty="0"/>
              <a:t>Island : lonesome</a:t>
            </a:r>
          </a:p>
          <a:p>
            <a:pPr marL="571500" indent="-457200">
              <a:buAutoNum type="arabicParenR"/>
            </a:pPr>
            <a:r>
              <a:rPr lang="en-US" sz="2400" dirty="0"/>
              <a:t>Emergency : Urgent</a:t>
            </a:r>
          </a:p>
          <a:p>
            <a:pPr marL="571500" indent="-457200">
              <a:buAutoNum type="arabicParenR"/>
            </a:pPr>
            <a:r>
              <a:rPr lang="en-US" sz="2400" dirty="0"/>
              <a:t>Intention : Challenged</a:t>
            </a:r>
          </a:p>
          <a:p>
            <a:pPr marL="114300" indent="0">
              <a:buNone/>
            </a:pPr>
            <a:endParaRPr lang="en-US" dirty="0"/>
          </a:p>
        </p:txBody>
      </p:sp>
    </p:spTree>
    <p:extLst>
      <p:ext uri="{BB962C8B-B14F-4D97-AF65-F5344CB8AC3E}">
        <p14:creationId xmlns="" xmlns:p14="http://schemas.microsoft.com/office/powerpoint/2010/main" val="22085524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39</a:t>
            </a:r>
            <a:endParaRPr lang="en-US" dirty="0"/>
          </a:p>
        </p:txBody>
      </p:sp>
      <p:sp>
        <p:nvSpPr>
          <p:cNvPr id="3" name="Content Placeholder 2"/>
          <p:cNvSpPr>
            <a:spLocks noGrp="1"/>
          </p:cNvSpPr>
          <p:nvPr>
            <p:ph idx="1"/>
          </p:nvPr>
        </p:nvSpPr>
        <p:spPr/>
        <p:txBody>
          <a:bodyPr/>
          <a:lstStyle/>
          <a:p>
            <a:pPr marL="114300" indent="0">
              <a:buNone/>
            </a:pPr>
            <a:r>
              <a:rPr lang="en-US" sz="2800" dirty="0"/>
              <a:t>Epidemic : Widespread :: __________ : ___________</a:t>
            </a:r>
          </a:p>
          <a:p>
            <a:pPr marL="114300" indent="0">
              <a:buNone/>
            </a:pPr>
            <a:endParaRPr lang="en-US" sz="2800" dirty="0"/>
          </a:p>
          <a:p>
            <a:pPr marL="571500" indent="-457200">
              <a:buAutoNum type="arabicParenR"/>
            </a:pPr>
            <a:r>
              <a:rPr lang="en-US" sz="2400" dirty="0"/>
              <a:t>Artist : Idealist </a:t>
            </a:r>
          </a:p>
          <a:p>
            <a:pPr marL="571500" indent="-457200">
              <a:buAutoNum type="arabicParenR"/>
            </a:pPr>
            <a:r>
              <a:rPr lang="en-US" sz="2400" dirty="0"/>
              <a:t>Island : lonesome</a:t>
            </a:r>
          </a:p>
          <a:p>
            <a:pPr marL="571500" indent="-457200">
              <a:buAutoNum type="arabicParenR"/>
            </a:pPr>
            <a:r>
              <a:rPr lang="en-US" sz="2400" dirty="0"/>
              <a:t>Emergency : Urgent</a:t>
            </a:r>
          </a:p>
          <a:p>
            <a:pPr marL="571500" indent="-457200">
              <a:buAutoNum type="arabicParenR"/>
            </a:pPr>
            <a:r>
              <a:rPr lang="en-US" sz="2400" dirty="0"/>
              <a:t>Intention : Challenged</a:t>
            </a:r>
          </a:p>
          <a:p>
            <a:endParaRPr lang="en-US" dirty="0"/>
          </a:p>
        </p:txBody>
      </p:sp>
    </p:spTree>
    <p:extLst>
      <p:ext uri="{BB962C8B-B14F-4D97-AF65-F5344CB8AC3E}">
        <p14:creationId xmlns="" xmlns:p14="http://schemas.microsoft.com/office/powerpoint/2010/main" val="13622877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40</a:t>
            </a:r>
            <a:endParaRPr lang="en-US" dirty="0"/>
          </a:p>
        </p:txBody>
      </p:sp>
      <p:sp>
        <p:nvSpPr>
          <p:cNvPr id="3" name="Content Placeholder 2"/>
          <p:cNvSpPr>
            <a:spLocks noGrp="1"/>
          </p:cNvSpPr>
          <p:nvPr>
            <p:ph idx="1"/>
          </p:nvPr>
        </p:nvSpPr>
        <p:spPr/>
        <p:txBody>
          <a:bodyPr/>
          <a:lstStyle/>
          <a:p>
            <a:pPr marL="114300" indent="0">
              <a:buNone/>
            </a:pPr>
            <a:r>
              <a:rPr lang="en-US" sz="2800" dirty="0" smtClean="0"/>
              <a:t>Cough is symptomatic of  a cold as a __________ is symptomatic of a ___________.</a:t>
            </a:r>
          </a:p>
          <a:p>
            <a:pPr marL="114300" indent="0">
              <a:buNone/>
            </a:pPr>
            <a:endParaRPr lang="en-US" sz="2800" dirty="0"/>
          </a:p>
          <a:p>
            <a:pPr marL="571500" indent="-457200">
              <a:buAutoNum type="arabicParenR"/>
            </a:pPr>
            <a:r>
              <a:rPr lang="en-US" sz="2400" dirty="0" smtClean="0"/>
              <a:t>Fever: Issue</a:t>
            </a:r>
            <a:endParaRPr lang="en-US" sz="2400" dirty="0"/>
          </a:p>
          <a:p>
            <a:pPr marL="571500" indent="-457200">
              <a:buAutoNum type="arabicParenR"/>
            </a:pPr>
            <a:r>
              <a:rPr lang="en-US" sz="2400" dirty="0" smtClean="0"/>
              <a:t>Problem : Solution </a:t>
            </a:r>
          </a:p>
          <a:p>
            <a:pPr marL="571500" indent="-457200">
              <a:buAutoNum type="arabicParenR"/>
            </a:pPr>
            <a:r>
              <a:rPr lang="en-US" sz="2400" dirty="0" smtClean="0"/>
              <a:t>Disagreement : Argument</a:t>
            </a:r>
            <a:endParaRPr lang="en-US" sz="2400" dirty="0"/>
          </a:p>
          <a:p>
            <a:pPr marL="571500" indent="-457200">
              <a:buAutoNum type="arabicParenR"/>
            </a:pPr>
            <a:r>
              <a:rPr lang="en-US" sz="2400" dirty="0" smtClean="0"/>
              <a:t>Room </a:t>
            </a:r>
            <a:r>
              <a:rPr lang="en-US" sz="2400" smtClean="0"/>
              <a:t>: Hotel	</a:t>
            </a:r>
            <a:endParaRPr lang="en-US" sz="2400" dirty="0" smtClean="0"/>
          </a:p>
          <a:p>
            <a:pPr marL="571500" indent="-457200">
              <a:buAutoNum type="arabicParenR"/>
            </a:pPr>
            <a:endParaRPr lang="en-US" sz="2400" dirty="0"/>
          </a:p>
          <a:p>
            <a:pPr marL="114300" indent="0">
              <a:buNone/>
            </a:pPr>
            <a:r>
              <a:rPr lang="en-US" sz="2400" dirty="0" smtClean="0">
                <a:solidFill>
                  <a:schemeClr val="bg1"/>
                </a:solidFill>
              </a:rPr>
              <a:t>3—Part to whole</a:t>
            </a:r>
            <a:endParaRPr lang="en-US" dirty="0">
              <a:solidFill>
                <a:schemeClr val="bg1"/>
              </a:solidFill>
            </a:endParaRPr>
          </a:p>
        </p:txBody>
      </p:sp>
    </p:spTree>
    <p:extLst>
      <p:ext uri="{BB962C8B-B14F-4D97-AF65-F5344CB8AC3E}">
        <p14:creationId xmlns="" xmlns:p14="http://schemas.microsoft.com/office/powerpoint/2010/main" val="5974120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41</a:t>
            </a:r>
            <a:endParaRPr lang="en-US" dirty="0"/>
          </a:p>
        </p:txBody>
      </p:sp>
      <p:sp>
        <p:nvSpPr>
          <p:cNvPr id="3" name="Content Placeholder 2"/>
          <p:cNvSpPr>
            <a:spLocks noGrp="1"/>
          </p:cNvSpPr>
          <p:nvPr>
            <p:ph idx="1"/>
          </p:nvPr>
        </p:nvSpPr>
        <p:spPr/>
        <p:txBody>
          <a:bodyPr/>
          <a:lstStyle/>
          <a:p>
            <a:pPr marL="114300" indent="0">
              <a:buNone/>
            </a:pPr>
            <a:r>
              <a:rPr lang="en-US" dirty="0" smtClean="0"/>
              <a:t>Selfish : Compassion :: __________ : __________</a:t>
            </a:r>
          </a:p>
          <a:p>
            <a:pPr marL="114300" indent="0">
              <a:buNone/>
            </a:pPr>
            <a:endParaRPr lang="en-US" dirty="0"/>
          </a:p>
          <a:p>
            <a:pPr marL="571500" indent="-457200">
              <a:buAutoNum type="arabicParenR"/>
            </a:pPr>
            <a:r>
              <a:rPr lang="en-US" dirty="0" smtClean="0"/>
              <a:t>Genuine : Authenticity</a:t>
            </a:r>
          </a:p>
          <a:p>
            <a:pPr marL="571500" indent="-457200">
              <a:buAutoNum type="arabicParenR"/>
            </a:pPr>
            <a:r>
              <a:rPr lang="en-US" dirty="0" smtClean="0"/>
              <a:t>Serious : Passion</a:t>
            </a:r>
          </a:p>
          <a:p>
            <a:pPr marL="571500" indent="-457200">
              <a:buAutoNum type="arabicParenR"/>
            </a:pPr>
            <a:r>
              <a:rPr lang="en-US" dirty="0" smtClean="0"/>
              <a:t>Childish : Mature</a:t>
            </a:r>
          </a:p>
          <a:p>
            <a:pPr marL="571500" indent="-457200">
              <a:buAutoNum type="arabicParenR"/>
            </a:pPr>
            <a:r>
              <a:rPr lang="en-US" dirty="0" smtClean="0"/>
              <a:t>Irresponsible : Attention</a:t>
            </a:r>
          </a:p>
          <a:p>
            <a:pPr marL="571500" indent="-457200">
              <a:buAutoNum type="arabicParenR"/>
            </a:pPr>
            <a:endParaRPr lang="en-US" dirty="0"/>
          </a:p>
          <a:p>
            <a:pPr marL="571500" indent="-457200">
              <a:buAutoNum type="arabicParenR"/>
            </a:pPr>
            <a:endParaRPr lang="en-US" dirty="0" smtClean="0"/>
          </a:p>
          <a:p>
            <a:pPr marL="114300" indent="0">
              <a:buNone/>
            </a:pPr>
            <a:r>
              <a:rPr lang="en-US" dirty="0" smtClean="0">
                <a:solidFill>
                  <a:schemeClr val="bg1"/>
                </a:solidFill>
              </a:rPr>
              <a:t>2—Lack </a:t>
            </a:r>
            <a:endParaRPr lang="en-US" dirty="0">
              <a:solidFill>
                <a:schemeClr val="bg1"/>
              </a:solidFill>
            </a:endParaRPr>
          </a:p>
        </p:txBody>
      </p:sp>
    </p:spTree>
    <p:extLst>
      <p:ext uri="{BB962C8B-B14F-4D97-AF65-F5344CB8AC3E}">
        <p14:creationId xmlns="" xmlns:p14="http://schemas.microsoft.com/office/powerpoint/2010/main" val="26365985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42</a:t>
            </a:r>
            <a:endParaRPr lang="en-US" dirty="0"/>
          </a:p>
        </p:txBody>
      </p:sp>
      <p:sp>
        <p:nvSpPr>
          <p:cNvPr id="3" name="Content Placeholder 2"/>
          <p:cNvSpPr>
            <a:spLocks noGrp="1"/>
          </p:cNvSpPr>
          <p:nvPr>
            <p:ph idx="1"/>
          </p:nvPr>
        </p:nvSpPr>
        <p:spPr/>
        <p:txBody>
          <a:bodyPr/>
          <a:lstStyle/>
          <a:p>
            <a:pPr marL="114300" indent="0">
              <a:buNone/>
            </a:pPr>
            <a:r>
              <a:rPr lang="en-US" dirty="0" smtClean="0"/>
              <a:t>Epidemic : Widespread </a:t>
            </a:r>
            <a:r>
              <a:rPr lang="en-US" dirty="0"/>
              <a:t>:: __________ : __________</a:t>
            </a:r>
          </a:p>
          <a:p>
            <a:pPr marL="114300" indent="0">
              <a:buNone/>
            </a:pPr>
            <a:endParaRPr lang="en-US" dirty="0"/>
          </a:p>
          <a:p>
            <a:pPr marL="571500" indent="-457200">
              <a:buAutoNum type="arabicParenR"/>
            </a:pPr>
            <a:r>
              <a:rPr lang="en-US" dirty="0" smtClean="0"/>
              <a:t>Artist : Idealist</a:t>
            </a:r>
            <a:endParaRPr lang="en-US" dirty="0"/>
          </a:p>
          <a:p>
            <a:pPr marL="571500" indent="-457200">
              <a:buAutoNum type="arabicParenR"/>
            </a:pPr>
            <a:r>
              <a:rPr lang="en-US" dirty="0" smtClean="0"/>
              <a:t>Island : Lonesome</a:t>
            </a:r>
            <a:endParaRPr lang="en-US" dirty="0"/>
          </a:p>
          <a:p>
            <a:pPr marL="571500" indent="-457200">
              <a:buAutoNum type="arabicParenR"/>
            </a:pPr>
            <a:r>
              <a:rPr lang="en-US" dirty="0" smtClean="0"/>
              <a:t>Emergency : Urgent</a:t>
            </a:r>
            <a:endParaRPr lang="en-US" dirty="0"/>
          </a:p>
          <a:p>
            <a:pPr marL="571500" indent="-457200">
              <a:buAutoNum type="arabicParenR"/>
            </a:pPr>
            <a:r>
              <a:rPr lang="en-US" dirty="0" smtClean="0"/>
              <a:t>Intention : Challenged</a:t>
            </a:r>
          </a:p>
          <a:p>
            <a:pPr marL="571500" indent="-457200">
              <a:buAutoNum type="arabicParenR"/>
            </a:pPr>
            <a:endParaRPr lang="en-US" dirty="0"/>
          </a:p>
          <a:p>
            <a:pPr marL="114300" indent="0">
              <a:buNone/>
            </a:pPr>
            <a:r>
              <a:rPr lang="en-US" dirty="0" smtClean="0">
                <a:solidFill>
                  <a:schemeClr val="bg1"/>
                </a:solidFill>
              </a:rPr>
              <a:t>C—Characteristic</a:t>
            </a:r>
            <a:endParaRPr lang="en-US" dirty="0">
              <a:solidFill>
                <a:schemeClr val="bg1"/>
              </a:solidFill>
            </a:endParaRPr>
          </a:p>
          <a:p>
            <a:endParaRPr lang="en-US" dirty="0"/>
          </a:p>
        </p:txBody>
      </p:sp>
    </p:spTree>
    <p:extLst>
      <p:ext uri="{BB962C8B-B14F-4D97-AF65-F5344CB8AC3E}">
        <p14:creationId xmlns="" xmlns:p14="http://schemas.microsoft.com/office/powerpoint/2010/main" val="1027493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43</a:t>
            </a:r>
            <a:endParaRPr lang="en-US" dirty="0"/>
          </a:p>
        </p:txBody>
      </p:sp>
      <p:sp>
        <p:nvSpPr>
          <p:cNvPr id="3" name="Content Placeholder 2"/>
          <p:cNvSpPr>
            <a:spLocks noGrp="1"/>
          </p:cNvSpPr>
          <p:nvPr>
            <p:ph idx="1"/>
          </p:nvPr>
        </p:nvSpPr>
        <p:spPr/>
        <p:txBody>
          <a:bodyPr/>
          <a:lstStyle/>
          <a:p>
            <a:pPr marL="114300" indent="0">
              <a:buNone/>
            </a:pPr>
            <a:r>
              <a:rPr lang="en-US" dirty="0" smtClean="0"/>
              <a:t>Note : Melody </a:t>
            </a:r>
            <a:r>
              <a:rPr lang="en-US" dirty="0"/>
              <a:t>:: __________ : __________</a:t>
            </a:r>
          </a:p>
          <a:p>
            <a:pPr marL="114300" indent="0">
              <a:buNone/>
            </a:pPr>
            <a:endParaRPr lang="en-US" dirty="0"/>
          </a:p>
          <a:p>
            <a:pPr marL="571500" indent="-457200">
              <a:buAutoNum type="arabicParenR"/>
            </a:pPr>
            <a:r>
              <a:rPr lang="en-US" dirty="0" smtClean="0"/>
              <a:t>Bone </a:t>
            </a:r>
            <a:r>
              <a:rPr lang="en-US" dirty="0"/>
              <a:t>: </a:t>
            </a:r>
            <a:r>
              <a:rPr lang="en-US" dirty="0" smtClean="0"/>
              <a:t>Skeleton</a:t>
            </a:r>
            <a:endParaRPr lang="en-US" dirty="0"/>
          </a:p>
          <a:p>
            <a:pPr marL="571500" indent="-457200">
              <a:buAutoNum type="arabicParenR"/>
            </a:pPr>
            <a:r>
              <a:rPr lang="en-US" dirty="0" smtClean="0"/>
              <a:t>Movie : Film</a:t>
            </a:r>
            <a:endParaRPr lang="en-US" dirty="0"/>
          </a:p>
          <a:p>
            <a:pPr marL="571500" indent="-457200">
              <a:buAutoNum type="arabicParenR"/>
            </a:pPr>
            <a:r>
              <a:rPr lang="en-US" dirty="0" smtClean="0"/>
              <a:t>Meal : Restaurant </a:t>
            </a:r>
            <a:endParaRPr lang="en-US" dirty="0"/>
          </a:p>
          <a:p>
            <a:pPr marL="571500" indent="-457200">
              <a:buAutoNum type="arabicParenR"/>
            </a:pPr>
            <a:r>
              <a:rPr lang="en-US" dirty="0" smtClean="0"/>
              <a:t>Career : Job</a:t>
            </a:r>
            <a:endParaRPr lang="en-US" dirty="0"/>
          </a:p>
          <a:p>
            <a:pPr marL="114300" indent="0">
              <a:buNone/>
            </a:pPr>
            <a:endParaRPr lang="en-US" dirty="0" smtClean="0"/>
          </a:p>
          <a:p>
            <a:pPr marL="114300" indent="0">
              <a:buNone/>
            </a:pPr>
            <a:r>
              <a:rPr lang="en-US" dirty="0" smtClean="0">
                <a:solidFill>
                  <a:schemeClr val="bg1"/>
                </a:solidFill>
              </a:rPr>
              <a:t>A—Part to Whole</a:t>
            </a:r>
            <a:endParaRPr lang="en-US" dirty="0">
              <a:solidFill>
                <a:schemeClr val="bg1"/>
              </a:solidFill>
            </a:endParaRPr>
          </a:p>
        </p:txBody>
      </p:sp>
    </p:spTree>
    <p:extLst>
      <p:ext uri="{BB962C8B-B14F-4D97-AF65-F5344CB8AC3E}">
        <p14:creationId xmlns="" xmlns:p14="http://schemas.microsoft.com/office/powerpoint/2010/main" val="11494463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44</a:t>
            </a:r>
            <a:endParaRPr lang="en-US" dirty="0"/>
          </a:p>
        </p:txBody>
      </p:sp>
      <p:sp>
        <p:nvSpPr>
          <p:cNvPr id="3" name="Content Placeholder 2"/>
          <p:cNvSpPr>
            <a:spLocks noGrp="1"/>
          </p:cNvSpPr>
          <p:nvPr>
            <p:ph idx="1"/>
          </p:nvPr>
        </p:nvSpPr>
        <p:spPr/>
        <p:txBody>
          <a:bodyPr/>
          <a:lstStyle/>
          <a:p>
            <a:pPr marL="114300" indent="0">
              <a:buNone/>
            </a:pPr>
            <a:r>
              <a:rPr lang="en-US" dirty="0" smtClean="0"/>
              <a:t>Lifejacket </a:t>
            </a:r>
            <a:r>
              <a:rPr lang="en-US" dirty="0"/>
              <a:t>: </a:t>
            </a:r>
            <a:r>
              <a:rPr lang="en-US" dirty="0" smtClean="0"/>
              <a:t>Boat </a:t>
            </a:r>
            <a:r>
              <a:rPr lang="en-US" dirty="0"/>
              <a:t>:: __________ : __________</a:t>
            </a:r>
          </a:p>
          <a:p>
            <a:pPr marL="114300" indent="0">
              <a:buNone/>
            </a:pPr>
            <a:endParaRPr lang="en-US" dirty="0"/>
          </a:p>
          <a:p>
            <a:pPr marL="571500" indent="-457200">
              <a:buAutoNum type="arabicParenR"/>
            </a:pPr>
            <a:r>
              <a:rPr lang="en-US" dirty="0" smtClean="0"/>
              <a:t>Medicine : Disease</a:t>
            </a:r>
            <a:endParaRPr lang="en-US" dirty="0"/>
          </a:p>
          <a:p>
            <a:pPr marL="571500" indent="-457200">
              <a:buAutoNum type="arabicParenR"/>
            </a:pPr>
            <a:r>
              <a:rPr lang="en-US" dirty="0" smtClean="0"/>
              <a:t>Seatbelt : Plane</a:t>
            </a:r>
            <a:endParaRPr lang="en-US" dirty="0"/>
          </a:p>
          <a:p>
            <a:pPr marL="571500" indent="-457200">
              <a:buAutoNum type="arabicParenR"/>
            </a:pPr>
            <a:r>
              <a:rPr lang="en-US" dirty="0" smtClean="0"/>
              <a:t>Shield : Sword</a:t>
            </a:r>
            <a:endParaRPr lang="en-US" dirty="0"/>
          </a:p>
          <a:p>
            <a:pPr marL="571500" indent="-457200">
              <a:buAutoNum type="arabicParenR"/>
            </a:pPr>
            <a:r>
              <a:rPr lang="en-US" dirty="0" smtClean="0"/>
              <a:t>Hat : Helmet</a:t>
            </a:r>
            <a:endParaRPr lang="en-US" dirty="0"/>
          </a:p>
          <a:p>
            <a:pPr marL="114300" indent="0">
              <a:buNone/>
            </a:pPr>
            <a:endParaRPr lang="en-US" dirty="0" smtClean="0"/>
          </a:p>
          <a:p>
            <a:pPr marL="114300" indent="0">
              <a:buNone/>
            </a:pPr>
            <a:r>
              <a:rPr lang="en-US" dirty="0" smtClean="0">
                <a:solidFill>
                  <a:schemeClr val="bg1"/>
                </a:solidFill>
              </a:rPr>
              <a:t>B—Function</a:t>
            </a:r>
            <a:endParaRPr lang="en-US" dirty="0">
              <a:solidFill>
                <a:schemeClr val="bg1"/>
              </a:solidFill>
            </a:endParaRPr>
          </a:p>
        </p:txBody>
      </p:sp>
    </p:spTree>
    <p:extLst>
      <p:ext uri="{BB962C8B-B14F-4D97-AF65-F5344CB8AC3E}">
        <p14:creationId xmlns="" xmlns:p14="http://schemas.microsoft.com/office/powerpoint/2010/main" val="39663722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45</a:t>
            </a:r>
            <a:endParaRPr lang="en-US" dirty="0"/>
          </a:p>
        </p:txBody>
      </p:sp>
      <p:sp>
        <p:nvSpPr>
          <p:cNvPr id="3" name="Content Placeholder 2"/>
          <p:cNvSpPr>
            <a:spLocks noGrp="1"/>
          </p:cNvSpPr>
          <p:nvPr>
            <p:ph idx="1"/>
          </p:nvPr>
        </p:nvSpPr>
        <p:spPr/>
        <p:txBody>
          <a:bodyPr/>
          <a:lstStyle/>
          <a:p>
            <a:pPr marL="114300" indent="0">
              <a:buNone/>
            </a:pPr>
            <a:r>
              <a:rPr lang="en-US" dirty="0" smtClean="0"/>
              <a:t>Someone who is devout is very religious as someone who is __________ is very __________.</a:t>
            </a:r>
          </a:p>
          <a:p>
            <a:pPr marL="114300" indent="0">
              <a:buNone/>
            </a:pPr>
            <a:endParaRPr lang="en-US" dirty="0"/>
          </a:p>
          <a:p>
            <a:pPr marL="571500" indent="-457200">
              <a:buAutoNum type="arabicParenR"/>
            </a:pPr>
            <a:r>
              <a:rPr lang="en-US" dirty="0" smtClean="0"/>
              <a:t>Hyper : Energetic</a:t>
            </a:r>
            <a:endParaRPr lang="en-US" dirty="0"/>
          </a:p>
          <a:p>
            <a:pPr marL="571500" indent="-457200">
              <a:buAutoNum type="arabicParenR"/>
            </a:pPr>
            <a:r>
              <a:rPr lang="en-US" dirty="0" smtClean="0"/>
              <a:t>Depressed : Angry</a:t>
            </a:r>
            <a:endParaRPr lang="en-US" dirty="0"/>
          </a:p>
          <a:p>
            <a:pPr marL="571500" indent="-457200">
              <a:buAutoNum type="arabicParenR"/>
            </a:pPr>
            <a:r>
              <a:rPr lang="en-US" dirty="0" smtClean="0"/>
              <a:t>Fit : Strong</a:t>
            </a:r>
            <a:endParaRPr lang="en-US" dirty="0"/>
          </a:p>
          <a:p>
            <a:pPr marL="571500" indent="-457200">
              <a:buAutoNum type="arabicParenR"/>
            </a:pPr>
            <a:r>
              <a:rPr lang="en-US" dirty="0" smtClean="0"/>
              <a:t>Cruel : Strange</a:t>
            </a:r>
          </a:p>
          <a:p>
            <a:pPr marL="571500" indent="-457200">
              <a:buAutoNum type="arabicParenR"/>
            </a:pPr>
            <a:endParaRPr lang="en-US" dirty="0"/>
          </a:p>
          <a:p>
            <a:pPr marL="114300" indent="0">
              <a:buNone/>
            </a:pPr>
            <a:r>
              <a:rPr lang="en-US" dirty="0" smtClean="0">
                <a:solidFill>
                  <a:schemeClr val="bg1"/>
                </a:solidFill>
              </a:rPr>
              <a:t>A—Degree</a:t>
            </a:r>
            <a:endParaRPr lang="en-US" dirty="0">
              <a:solidFill>
                <a:schemeClr val="bg1"/>
              </a:solidFill>
            </a:endParaRPr>
          </a:p>
          <a:p>
            <a:endParaRPr lang="en-US" dirty="0"/>
          </a:p>
        </p:txBody>
      </p:sp>
    </p:spTree>
    <p:extLst>
      <p:ext uri="{BB962C8B-B14F-4D97-AF65-F5344CB8AC3E}">
        <p14:creationId xmlns="" xmlns:p14="http://schemas.microsoft.com/office/powerpoint/2010/main" val="31420397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46</a:t>
            </a:r>
            <a:endParaRPr lang="en-US" dirty="0"/>
          </a:p>
        </p:txBody>
      </p:sp>
      <p:sp>
        <p:nvSpPr>
          <p:cNvPr id="3" name="Content Placeholder 2"/>
          <p:cNvSpPr>
            <a:spLocks noGrp="1"/>
          </p:cNvSpPr>
          <p:nvPr>
            <p:ph idx="1"/>
          </p:nvPr>
        </p:nvSpPr>
        <p:spPr/>
        <p:txBody>
          <a:bodyPr/>
          <a:lstStyle/>
          <a:p>
            <a:pPr marL="114300" indent="0">
              <a:buNone/>
            </a:pPr>
            <a:r>
              <a:rPr lang="en-US" dirty="0" smtClean="0"/>
              <a:t>Hidden </a:t>
            </a:r>
            <a:r>
              <a:rPr lang="en-US" dirty="0"/>
              <a:t>: </a:t>
            </a:r>
            <a:r>
              <a:rPr lang="en-US" dirty="0" smtClean="0"/>
              <a:t>Visible </a:t>
            </a:r>
            <a:r>
              <a:rPr lang="en-US" dirty="0"/>
              <a:t>:: __________ : __________</a:t>
            </a:r>
          </a:p>
          <a:p>
            <a:pPr marL="114300" indent="0">
              <a:buNone/>
            </a:pPr>
            <a:endParaRPr lang="en-US" dirty="0"/>
          </a:p>
          <a:p>
            <a:pPr marL="571500" indent="-457200">
              <a:buAutoNum type="arabicParenR"/>
            </a:pPr>
            <a:r>
              <a:rPr lang="en-US" dirty="0" smtClean="0"/>
              <a:t>Spicy : Delicious</a:t>
            </a:r>
            <a:endParaRPr lang="en-US" dirty="0"/>
          </a:p>
          <a:p>
            <a:pPr marL="571500" indent="-457200">
              <a:buAutoNum type="arabicParenR"/>
            </a:pPr>
            <a:r>
              <a:rPr lang="en-US" dirty="0" smtClean="0"/>
              <a:t>Flimsy : Sturdy</a:t>
            </a:r>
            <a:endParaRPr lang="en-US" dirty="0"/>
          </a:p>
          <a:p>
            <a:pPr marL="571500" indent="-457200">
              <a:buAutoNum type="arabicParenR"/>
            </a:pPr>
            <a:r>
              <a:rPr lang="en-US" dirty="0" smtClean="0"/>
              <a:t>Tasteful : Classy</a:t>
            </a:r>
            <a:endParaRPr lang="en-US" dirty="0"/>
          </a:p>
          <a:p>
            <a:pPr marL="571500" indent="-457200">
              <a:buAutoNum type="arabicParenR"/>
            </a:pPr>
            <a:r>
              <a:rPr lang="en-US" dirty="0" smtClean="0"/>
              <a:t>Elevated : Escalated</a:t>
            </a:r>
            <a:endParaRPr lang="en-US" dirty="0"/>
          </a:p>
          <a:p>
            <a:endParaRPr lang="en-US" dirty="0" smtClean="0"/>
          </a:p>
          <a:p>
            <a:pPr marL="114300" indent="0">
              <a:buNone/>
            </a:pPr>
            <a:r>
              <a:rPr lang="en-US" dirty="0" smtClean="0">
                <a:solidFill>
                  <a:schemeClr val="bg1"/>
                </a:solidFill>
              </a:rPr>
              <a:t>2—Definition (Antonyms) </a:t>
            </a:r>
            <a:endParaRPr lang="en-US" dirty="0">
              <a:solidFill>
                <a:schemeClr val="bg1"/>
              </a:solidFill>
            </a:endParaRPr>
          </a:p>
        </p:txBody>
      </p:sp>
    </p:spTree>
    <p:extLst>
      <p:ext uri="{BB962C8B-B14F-4D97-AF65-F5344CB8AC3E}">
        <p14:creationId xmlns="" xmlns:p14="http://schemas.microsoft.com/office/powerpoint/2010/main" val="5501395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47</a:t>
            </a:r>
            <a:endParaRPr lang="en-US" dirty="0"/>
          </a:p>
        </p:txBody>
      </p:sp>
      <p:sp>
        <p:nvSpPr>
          <p:cNvPr id="3" name="Content Placeholder 2"/>
          <p:cNvSpPr>
            <a:spLocks noGrp="1"/>
          </p:cNvSpPr>
          <p:nvPr>
            <p:ph idx="1"/>
          </p:nvPr>
        </p:nvSpPr>
        <p:spPr/>
        <p:txBody>
          <a:bodyPr/>
          <a:lstStyle/>
          <a:p>
            <a:pPr marL="114300" indent="0">
              <a:buNone/>
            </a:pPr>
            <a:r>
              <a:rPr lang="en-US" dirty="0" smtClean="0"/>
              <a:t>Cough : Cold </a:t>
            </a:r>
            <a:r>
              <a:rPr lang="en-US" dirty="0"/>
              <a:t>:: __________ : __________</a:t>
            </a:r>
          </a:p>
          <a:p>
            <a:pPr marL="114300" indent="0">
              <a:buNone/>
            </a:pPr>
            <a:endParaRPr lang="en-US" dirty="0"/>
          </a:p>
          <a:p>
            <a:pPr marL="571500" indent="-457200">
              <a:buAutoNum type="arabicParenR"/>
            </a:pPr>
            <a:r>
              <a:rPr lang="en-US" dirty="0" smtClean="0"/>
              <a:t>Fever : Issue</a:t>
            </a:r>
            <a:endParaRPr lang="en-US" dirty="0"/>
          </a:p>
          <a:p>
            <a:pPr marL="571500" indent="-457200">
              <a:buAutoNum type="arabicParenR"/>
            </a:pPr>
            <a:r>
              <a:rPr lang="en-US" dirty="0" smtClean="0"/>
              <a:t>Problem: Solution</a:t>
            </a:r>
          </a:p>
          <a:p>
            <a:pPr marL="571500" indent="-457200">
              <a:buAutoNum type="arabicParenR"/>
            </a:pPr>
            <a:r>
              <a:rPr lang="en-US" dirty="0" smtClean="0"/>
              <a:t>Disagreement : Argument</a:t>
            </a:r>
            <a:endParaRPr lang="en-US" dirty="0"/>
          </a:p>
          <a:p>
            <a:pPr marL="571500" indent="-457200">
              <a:buAutoNum type="arabicParenR"/>
            </a:pPr>
            <a:r>
              <a:rPr lang="en-US" dirty="0" smtClean="0"/>
              <a:t>Room : Hotel</a:t>
            </a:r>
            <a:endParaRPr lang="en-US" dirty="0"/>
          </a:p>
          <a:p>
            <a:pPr marL="114300" indent="0">
              <a:buNone/>
            </a:pPr>
            <a:endParaRPr lang="en-US" dirty="0" smtClean="0"/>
          </a:p>
          <a:p>
            <a:pPr marL="114300" indent="0">
              <a:buNone/>
            </a:pPr>
            <a:r>
              <a:rPr lang="en-US" dirty="0" smtClean="0">
                <a:solidFill>
                  <a:schemeClr val="bg1"/>
                </a:solidFill>
              </a:rPr>
              <a:t>C—Characteristic</a:t>
            </a:r>
            <a:endParaRPr lang="en-US" dirty="0">
              <a:solidFill>
                <a:schemeClr val="bg1"/>
              </a:solidFill>
            </a:endParaRPr>
          </a:p>
        </p:txBody>
      </p:sp>
    </p:spTree>
    <p:extLst>
      <p:ext uri="{BB962C8B-B14F-4D97-AF65-F5344CB8AC3E}">
        <p14:creationId xmlns="" xmlns:p14="http://schemas.microsoft.com/office/powerpoint/2010/main" val="1557383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a:t>
            </a:r>
            <a:endParaRPr lang="en-US" dirty="0"/>
          </a:p>
        </p:txBody>
      </p:sp>
      <p:sp>
        <p:nvSpPr>
          <p:cNvPr id="3" name="Content Placeholder 2"/>
          <p:cNvSpPr>
            <a:spLocks noGrp="1"/>
          </p:cNvSpPr>
          <p:nvPr>
            <p:ph idx="1"/>
          </p:nvPr>
        </p:nvSpPr>
        <p:spPr/>
        <p:txBody>
          <a:bodyPr/>
          <a:lstStyle/>
          <a:p>
            <a:pPr marL="114300" indent="0">
              <a:buNone/>
            </a:pPr>
            <a:r>
              <a:rPr lang="en-US" sz="2400" b="1" dirty="0" err="1" smtClean="0"/>
              <a:t>Picture:Blurred</a:t>
            </a:r>
            <a:r>
              <a:rPr lang="en-US" sz="2400" b="1" dirty="0" smtClean="0"/>
              <a:t>::Knife: </a:t>
            </a:r>
            <a:r>
              <a:rPr lang="en-US" sz="2400" b="1" dirty="0"/>
              <a:t>________________</a:t>
            </a:r>
          </a:p>
          <a:p>
            <a:pPr marL="114300" indent="0">
              <a:buNone/>
            </a:pPr>
            <a:endParaRPr lang="en-US" sz="2400" b="1" dirty="0"/>
          </a:p>
          <a:p>
            <a:pPr marL="857250" indent="-742950">
              <a:buAutoNum type="alphaLcParenR"/>
            </a:pPr>
            <a:r>
              <a:rPr lang="en-US" sz="2400" b="1" dirty="0" smtClean="0"/>
              <a:t>Keen</a:t>
            </a:r>
            <a:endParaRPr lang="en-US" sz="2400" b="1" dirty="0"/>
          </a:p>
          <a:p>
            <a:pPr marL="857250" indent="-742950">
              <a:buAutoNum type="alphaLcParenR"/>
            </a:pPr>
            <a:r>
              <a:rPr lang="en-US" sz="2400" b="1" dirty="0" smtClean="0"/>
              <a:t>Painful</a:t>
            </a:r>
            <a:endParaRPr lang="en-US" sz="2400" b="1" dirty="0"/>
          </a:p>
          <a:p>
            <a:pPr marL="857250" indent="-742950">
              <a:buAutoNum type="alphaLcParenR"/>
            </a:pPr>
            <a:r>
              <a:rPr lang="en-US" sz="2400" b="1" dirty="0" smtClean="0"/>
              <a:t>Wealthy</a:t>
            </a:r>
            <a:endParaRPr lang="en-US" sz="2400" b="1" dirty="0"/>
          </a:p>
          <a:p>
            <a:pPr marL="857250" indent="-742950">
              <a:buAutoNum type="alphaLcParenR"/>
            </a:pPr>
            <a:r>
              <a:rPr lang="en-US" sz="2400" b="1" dirty="0" smtClean="0"/>
              <a:t>Blunt</a:t>
            </a:r>
            <a:endParaRPr lang="en-US" sz="2400" b="1" dirty="0"/>
          </a:p>
          <a:p>
            <a:pPr marL="857250" indent="-742950">
              <a:buAutoNum type="alphaLcParenR"/>
            </a:pPr>
            <a:r>
              <a:rPr lang="en-US" sz="2400" b="1" dirty="0" smtClean="0"/>
              <a:t>Shiny</a:t>
            </a:r>
            <a:endParaRPr lang="en-US" sz="2400" b="1" dirty="0"/>
          </a:p>
          <a:p>
            <a:endParaRPr lang="en-US" dirty="0" smtClean="0"/>
          </a:p>
          <a:p>
            <a:pPr marL="114300" indent="0">
              <a:buNone/>
            </a:pPr>
            <a:r>
              <a:rPr lang="en-US" dirty="0" smtClean="0">
                <a:solidFill>
                  <a:schemeClr val="bg1"/>
                </a:solidFill>
              </a:rPr>
              <a:t>D—Characteristic</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17262771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48</a:t>
            </a:r>
            <a:endParaRPr lang="en-US" dirty="0"/>
          </a:p>
        </p:txBody>
      </p:sp>
      <p:sp>
        <p:nvSpPr>
          <p:cNvPr id="3" name="Content Placeholder 2"/>
          <p:cNvSpPr>
            <a:spLocks noGrp="1"/>
          </p:cNvSpPr>
          <p:nvPr>
            <p:ph idx="1"/>
          </p:nvPr>
        </p:nvSpPr>
        <p:spPr/>
        <p:txBody>
          <a:bodyPr/>
          <a:lstStyle/>
          <a:p>
            <a:pPr marL="114300" indent="0">
              <a:buNone/>
            </a:pPr>
            <a:r>
              <a:rPr lang="en-US" dirty="0" smtClean="0"/>
              <a:t>Veins : Circulate </a:t>
            </a:r>
            <a:r>
              <a:rPr lang="en-US" dirty="0"/>
              <a:t>:: __________ : __________</a:t>
            </a:r>
          </a:p>
          <a:p>
            <a:pPr marL="114300" indent="0">
              <a:buNone/>
            </a:pPr>
            <a:endParaRPr lang="en-US" dirty="0"/>
          </a:p>
          <a:p>
            <a:pPr marL="571500" indent="-457200">
              <a:buAutoNum type="arabicParenR"/>
            </a:pPr>
            <a:r>
              <a:rPr lang="en-US" dirty="0" smtClean="0"/>
              <a:t>Calculators </a:t>
            </a:r>
            <a:r>
              <a:rPr lang="en-US" dirty="0"/>
              <a:t>: </a:t>
            </a:r>
            <a:r>
              <a:rPr lang="en-US" dirty="0" smtClean="0"/>
              <a:t>Think</a:t>
            </a:r>
            <a:endParaRPr lang="en-US" dirty="0"/>
          </a:p>
          <a:p>
            <a:pPr marL="571500" indent="-457200">
              <a:buAutoNum type="arabicParenR"/>
            </a:pPr>
            <a:r>
              <a:rPr lang="en-US" dirty="0" smtClean="0"/>
              <a:t>Boots: Sprint</a:t>
            </a:r>
            <a:endParaRPr lang="en-US" dirty="0"/>
          </a:p>
          <a:p>
            <a:pPr marL="571500" indent="-457200">
              <a:buAutoNum type="arabicParenR"/>
            </a:pPr>
            <a:r>
              <a:rPr lang="en-US" dirty="0" smtClean="0"/>
              <a:t>Laws </a:t>
            </a:r>
            <a:r>
              <a:rPr lang="en-US" dirty="0"/>
              <a:t>: </a:t>
            </a:r>
            <a:r>
              <a:rPr lang="en-US" dirty="0" smtClean="0"/>
              <a:t>Enforce</a:t>
            </a:r>
            <a:endParaRPr lang="en-US" dirty="0"/>
          </a:p>
          <a:p>
            <a:pPr marL="571500" indent="-457200">
              <a:buAutoNum type="arabicParenR"/>
            </a:pPr>
            <a:r>
              <a:rPr lang="en-US" dirty="0" smtClean="0"/>
              <a:t>Ornaments : Decorate</a:t>
            </a:r>
          </a:p>
          <a:p>
            <a:pPr marL="571500" indent="-457200">
              <a:buAutoNum type="arabicParenR"/>
            </a:pPr>
            <a:endParaRPr lang="en-US" dirty="0"/>
          </a:p>
          <a:p>
            <a:pPr marL="114300" indent="0">
              <a:buNone/>
            </a:pPr>
            <a:r>
              <a:rPr lang="en-US" dirty="0" smtClean="0">
                <a:solidFill>
                  <a:schemeClr val="bg1"/>
                </a:solidFill>
              </a:rPr>
              <a:t>D—Function</a:t>
            </a:r>
            <a:endParaRPr lang="en-US" dirty="0">
              <a:solidFill>
                <a:schemeClr val="bg1"/>
              </a:solidFill>
            </a:endParaRPr>
          </a:p>
          <a:p>
            <a:endParaRPr lang="en-US" dirty="0"/>
          </a:p>
        </p:txBody>
      </p:sp>
    </p:spTree>
    <p:extLst>
      <p:ext uri="{BB962C8B-B14F-4D97-AF65-F5344CB8AC3E}">
        <p14:creationId xmlns="" xmlns:p14="http://schemas.microsoft.com/office/powerpoint/2010/main" val="22513807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49</a:t>
            </a:r>
            <a:endParaRPr lang="en-US" dirty="0"/>
          </a:p>
        </p:txBody>
      </p:sp>
      <p:sp>
        <p:nvSpPr>
          <p:cNvPr id="3" name="Content Placeholder 2"/>
          <p:cNvSpPr>
            <a:spLocks noGrp="1"/>
          </p:cNvSpPr>
          <p:nvPr>
            <p:ph idx="1"/>
          </p:nvPr>
        </p:nvSpPr>
        <p:spPr/>
        <p:txBody>
          <a:bodyPr/>
          <a:lstStyle/>
          <a:p>
            <a:pPr marL="114300" indent="0">
              <a:buNone/>
            </a:pPr>
            <a:r>
              <a:rPr lang="en-US" dirty="0" smtClean="0"/>
              <a:t>Assassination </a:t>
            </a:r>
            <a:r>
              <a:rPr lang="en-US" dirty="0"/>
              <a:t>: </a:t>
            </a:r>
            <a:r>
              <a:rPr lang="en-US" dirty="0" smtClean="0"/>
              <a:t>Murder </a:t>
            </a:r>
            <a:r>
              <a:rPr lang="en-US" dirty="0"/>
              <a:t>:: __________ : __________</a:t>
            </a:r>
          </a:p>
          <a:p>
            <a:pPr marL="114300" indent="0">
              <a:buNone/>
            </a:pPr>
            <a:endParaRPr lang="en-US" dirty="0"/>
          </a:p>
          <a:p>
            <a:pPr marL="571500" indent="-457200">
              <a:buAutoNum type="arabicParenR"/>
            </a:pPr>
            <a:r>
              <a:rPr lang="en-US" dirty="0" smtClean="0"/>
              <a:t>Document : Certificate</a:t>
            </a:r>
            <a:endParaRPr lang="en-US" dirty="0"/>
          </a:p>
          <a:p>
            <a:pPr marL="571500" indent="-457200">
              <a:buAutoNum type="arabicParenR"/>
            </a:pPr>
            <a:r>
              <a:rPr lang="en-US" dirty="0" smtClean="0"/>
              <a:t>Beverage : Drink</a:t>
            </a:r>
            <a:endParaRPr lang="en-US" dirty="0"/>
          </a:p>
          <a:p>
            <a:pPr marL="571500" indent="-457200">
              <a:buAutoNum type="arabicParenR"/>
            </a:pPr>
            <a:r>
              <a:rPr lang="en-US" dirty="0" smtClean="0"/>
              <a:t>Relay : Race</a:t>
            </a:r>
            <a:endParaRPr lang="en-US" dirty="0"/>
          </a:p>
          <a:p>
            <a:pPr marL="571500" indent="-457200">
              <a:buAutoNum type="arabicParenR"/>
            </a:pPr>
            <a:r>
              <a:rPr lang="en-US" dirty="0" smtClean="0"/>
              <a:t>Technology : Robot</a:t>
            </a:r>
          </a:p>
          <a:p>
            <a:pPr marL="571500" indent="-457200">
              <a:buAutoNum type="arabicParenR"/>
            </a:pPr>
            <a:endParaRPr lang="en-US" dirty="0"/>
          </a:p>
          <a:p>
            <a:pPr marL="571500" indent="-457200">
              <a:buAutoNum type="arabicParenR"/>
            </a:pPr>
            <a:endParaRPr lang="en-US" dirty="0" smtClean="0"/>
          </a:p>
          <a:p>
            <a:pPr marL="114300" indent="0">
              <a:buNone/>
            </a:pPr>
            <a:r>
              <a:rPr lang="en-US" dirty="0" smtClean="0">
                <a:solidFill>
                  <a:schemeClr val="bg1"/>
                </a:solidFill>
              </a:rPr>
              <a:t>C—Type/Kind</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32696615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50</a:t>
            </a:r>
            <a:endParaRPr lang="en-US" dirty="0"/>
          </a:p>
        </p:txBody>
      </p:sp>
      <p:sp>
        <p:nvSpPr>
          <p:cNvPr id="3" name="Content Placeholder 2"/>
          <p:cNvSpPr>
            <a:spLocks noGrp="1"/>
          </p:cNvSpPr>
          <p:nvPr>
            <p:ph idx="1"/>
          </p:nvPr>
        </p:nvSpPr>
        <p:spPr/>
        <p:txBody>
          <a:bodyPr/>
          <a:lstStyle/>
          <a:p>
            <a:pPr marL="114300" indent="0">
              <a:buNone/>
            </a:pPr>
            <a:r>
              <a:rPr lang="en-US" dirty="0" smtClean="0"/>
              <a:t>Ignite is to Extinguish as  __________ is to  __________.</a:t>
            </a:r>
            <a:endParaRPr lang="en-US" dirty="0"/>
          </a:p>
          <a:p>
            <a:pPr marL="114300" indent="0">
              <a:buNone/>
            </a:pPr>
            <a:endParaRPr lang="en-US" dirty="0"/>
          </a:p>
          <a:p>
            <a:pPr marL="571500" indent="-457200">
              <a:buAutoNum type="arabicParenR"/>
            </a:pPr>
            <a:r>
              <a:rPr lang="en-US" dirty="0" smtClean="0"/>
              <a:t>Harvest: Plant</a:t>
            </a:r>
            <a:endParaRPr lang="en-US" dirty="0"/>
          </a:p>
          <a:p>
            <a:pPr marL="571500" indent="-457200">
              <a:buAutoNum type="arabicParenR"/>
            </a:pPr>
            <a:r>
              <a:rPr lang="en-US" dirty="0" smtClean="0"/>
              <a:t>Rest : Relax</a:t>
            </a:r>
            <a:endParaRPr lang="en-US" dirty="0"/>
          </a:p>
          <a:p>
            <a:pPr marL="571500" indent="-457200">
              <a:buAutoNum type="arabicParenR"/>
            </a:pPr>
            <a:r>
              <a:rPr lang="en-US" dirty="0" smtClean="0"/>
              <a:t>Investigate : Trust</a:t>
            </a:r>
            <a:endParaRPr lang="en-US" dirty="0"/>
          </a:p>
          <a:p>
            <a:pPr marL="571500" indent="-457200">
              <a:buAutoNum type="arabicParenR"/>
            </a:pPr>
            <a:r>
              <a:rPr lang="en-US" dirty="0" smtClean="0"/>
              <a:t>Remove : Confiscate</a:t>
            </a:r>
            <a:endParaRPr lang="en-US" dirty="0"/>
          </a:p>
          <a:p>
            <a:endParaRPr lang="en-US" dirty="0" smtClean="0"/>
          </a:p>
          <a:p>
            <a:pPr marL="114300" indent="0">
              <a:buNone/>
            </a:pPr>
            <a:r>
              <a:rPr lang="en-US" dirty="0" smtClean="0">
                <a:solidFill>
                  <a:schemeClr val="bg1"/>
                </a:solidFill>
              </a:rPr>
              <a:t>A—</a:t>
            </a:r>
            <a:r>
              <a:rPr lang="en-US" dirty="0" err="1" smtClean="0">
                <a:solidFill>
                  <a:schemeClr val="bg1"/>
                </a:solidFill>
              </a:rPr>
              <a:t>Defenition</a:t>
            </a:r>
            <a:r>
              <a:rPr lang="en-US" dirty="0">
                <a:solidFill>
                  <a:schemeClr val="bg1"/>
                </a:solidFill>
              </a:rPr>
              <a:t> </a:t>
            </a:r>
            <a:r>
              <a:rPr lang="en-US" dirty="0" smtClean="0">
                <a:solidFill>
                  <a:schemeClr val="bg1"/>
                </a:solidFill>
              </a:rPr>
              <a:t>(Antonyms) </a:t>
            </a:r>
            <a:endParaRPr lang="en-US" dirty="0">
              <a:solidFill>
                <a:schemeClr val="bg1"/>
              </a:solidFill>
            </a:endParaRPr>
          </a:p>
        </p:txBody>
      </p:sp>
    </p:spTree>
    <p:extLst>
      <p:ext uri="{BB962C8B-B14F-4D97-AF65-F5344CB8AC3E}">
        <p14:creationId xmlns="" xmlns:p14="http://schemas.microsoft.com/office/powerpoint/2010/main" val="34942879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51</a:t>
            </a:r>
            <a:endParaRPr lang="en-US" dirty="0"/>
          </a:p>
        </p:txBody>
      </p:sp>
      <p:sp>
        <p:nvSpPr>
          <p:cNvPr id="3" name="Content Placeholder 2"/>
          <p:cNvSpPr>
            <a:spLocks noGrp="1"/>
          </p:cNvSpPr>
          <p:nvPr>
            <p:ph idx="1"/>
          </p:nvPr>
        </p:nvSpPr>
        <p:spPr/>
        <p:txBody>
          <a:bodyPr/>
          <a:lstStyle/>
          <a:p>
            <a:pPr marL="114300" indent="0">
              <a:buNone/>
            </a:pPr>
            <a:r>
              <a:rPr lang="en-US" dirty="0" smtClean="0"/>
              <a:t>Honor : Disgrace :: </a:t>
            </a:r>
            <a:r>
              <a:rPr lang="en-US" dirty="0"/>
              <a:t>__________ : __________</a:t>
            </a:r>
          </a:p>
          <a:p>
            <a:pPr marL="114300" indent="0">
              <a:buNone/>
            </a:pPr>
            <a:endParaRPr lang="en-US" dirty="0"/>
          </a:p>
          <a:p>
            <a:pPr marL="571500" indent="-457200">
              <a:buAutoNum type="arabicParenR"/>
            </a:pPr>
            <a:r>
              <a:rPr lang="en-US" dirty="0" smtClean="0"/>
              <a:t>Comfort : Pleasure</a:t>
            </a:r>
            <a:endParaRPr lang="en-US" dirty="0"/>
          </a:p>
          <a:p>
            <a:pPr marL="571500" indent="-457200">
              <a:buAutoNum type="arabicParenR"/>
            </a:pPr>
            <a:r>
              <a:rPr lang="en-US" dirty="0" smtClean="0"/>
              <a:t>Safety: Peril</a:t>
            </a:r>
          </a:p>
          <a:p>
            <a:pPr marL="571500" indent="-457200">
              <a:buAutoNum type="arabicParenR"/>
            </a:pPr>
            <a:r>
              <a:rPr lang="en-US" dirty="0" smtClean="0"/>
              <a:t>Sanity : Sense </a:t>
            </a:r>
          </a:p>
          <a:p>
            <a:pPr marL="571500" indent="-457200">
              <a:buAutoNum type="arabicParenR"/>
            </a:pPr>
            <a:r>
              <a:rPr lang="en-US" dirty="0" smtClean="0"/>
              <a:t>Anger : Rage</a:t>
            </a:r>
          </a:p>
          <a:p>
            <a:pPr marL="571500" indent="-457200">
              <a:buAutoNum type="arabicParenR"/>
            </a:pPr>
            <a:endParaRPr lang="en-US" dirty="0"/>
          </a:p>
          <a:p>
            <a:pPr marL="114300" indent="0">
              <a:buNone/>
            </a:pPr>
            <a:r>
              <a:rPr lang="en-US" dirty="0" smtClean="0">
                <a:solidFill>
                  <a:schemeClr val="bg1"/>
                </a:solidFill>
              </a:rPr>
              <a:t>2—Definition (Antonyms) </a:t>
            </a:r>
          </a:p>
          <a:p>
            <a:pPr marL="114300" indent="0">
              <a:buNone/>
            </a:pPr>
            <a:endParaRPr lang="en-US" dirty="0" smtClean="0"/>
          </a:p>
          <a:p>
            <a:pPr marL="114300" indent="0">
              <a:buNone/>
            </a:pPr>
            <a:endParaRPr lang="en-US" dirty="0"/>
          </a:p>
          <a:p>
            <a:pPr marL="114300" indent="0">
              <a:buNone/>
            </a:pPr>
            <a:r>
              <a:rPr lang="en-US" dirty="0" smtClean="0">
                <a:solidFill>
                  <a:schemeClr val="bg1"/>
                </a:solidFill>
              </a:rPr>
              <a:t>D—Definition (Antonyms) </a:t>
            </a:r>
            <a:endParaRPr lang="en-US" dirty="0">
              <a:solidFill>
                <a:schemeClr val="bg1"/>
              </a:solidFill>
            </a:endParaRPr>
          </a:p>
        </p:txBody>
      </p:sp>
    </p:spTree>
    <p:extLst>
      <p:ext uri="{BB962C8B-B14F-4D97-AF65-F5344CB8AC3E}">
        <p14:creationId xmlns="" xmlns:p14="http://schemas.microsoft.com/office/powerpoint/2010/main" val="19949813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52</a:t>
            </a:r>
            <a:endParaRPr lang="en-US" dirty="0"/>
          </a:p>
        </p:txBody>
      </p:sp>
      <p:sp>
        <p:nvSpPr>
          <p:cNvPr id="3" name="Content Placeholder 2"/>
          <p:cNvSpPr>
            <a:spLocks noGrp="1"/>
          </p:cNvSpPr>
          <p:nvPr>
            <p:ph idx="1"/>
          </p:nvPr>
        </p:nvSpPr>
        <p:spPr/>
        <p:txBody>
          <a:bodyPr/>
          <a:lstStyle/>
          <a:p>
            <a:pPr marL="114300" indent="0">
              <a:buNone/>
            </a:pPr>
            <a:r>
              <a:rPr lang="en-US" dirty="0"/>
              <a:t>Elderly : Youth :: __________ : __________</a:t>
            </a:r>
          </a:p>
          <a:p>
            <a:pPr marL="114300" indent="0">
              <a:buNone/>
            </a:pPr>
            <a:endParaRPr lang="en-US" dirty="0"/>
          </a:p>
          <a:p>
            <a:pPr marL="571500" indent="-457200">
              <a:buAutoNum type="arabicParenR"/>
            </a:pPr>
            <a:r>
              <a:rPr lang="en-US" dirty="0"/>
              <a:t>Famous : Popularity</a:t>
            </a:r>
          </a:p>
          <a:p>
            <a:pPr marL="571500" indent="-457200">
              <a:buAutoNum type="arabicParenR"/>
            </a:pPr>
            <a:r>
              <a:rPr lang="en-US" dirty="0"/>
              <a:t>Rational : Proof</a:t>
            </a:r>
          </a:p>
          <a:p>
            <a:pPr marL="571500" indent="-457200">
              <a:buAutoNum type="arabicParenR"/>
            </a:pPr>
            <a:r>
              <a:rPr lang="en-US" dirty="0"/>
              <a:t>Smug : Satisfaction </a:t>
            </a:r>
          </a:p>
          <a:p>
            <a:pPr marL="571500" indent="-457200">
              <a:buAutoNum type="arabicParenR"/>
            </a:pPr>
            <a:r>
              <a:rPr lang="en-US" dirty="0"/>
              <a:t>Well : Illness</a:t>
            </a:r>
          </a:p>
          <a:p>
            <a:endParaRPr lang="en-US" dirty="0"/>
          </a:p>
        </p:txBody>
      </p:sp>
    </p:spTree>
    <p:extLst>
      <p:ext uri="{BB962C8B-B14F-4D97-AF65-F5344CB8AC3E}">
        <p14:creationId xmlns="" xmlns:p14="http://schemas.microsoft.com/office/powerpoint/2010/main" val="35518873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53</a:t>
            </a:r>
            <a:endParaRPr lang="en-US" dirty="0"/>
          </a:p>
        </p:txBody>
      </p:sp>
      <p:sp>
        <p:nvSpPr>
          <p:cNvPr id="3" name="Content Placeholder 2"/>
          <p:cNvSpPr>
            <a:spLocks noGrp="1"/>
          </p:cNvSpPr>
          <p:nvPr>
            <p:ph idx="1"/>
          </p:nvPr>
        </p:nvSpPr>
        <p:spPr/>
        <p:txBody>
          <a:bodyPr/>
          <a:lstStyle/>
          <a:p>
            <a:pPr marL="114300" indent="0">
              <a:buNone/>
            </a:pPr>
            <a:r>
              <a:rPr lang="en-US" dirty="0" smtClean="0"/>
              <a:t>Whisper </a:t>
            </a:r>
            <a:r>
              <a:rPr lang="en-US" dirty="0"/>
              <a:t>: </a:t>
            </a:r>
            <a:r>
              <a:rPr lang="en-US" dirty="0" smtClean="0"/>
              <a:t>Quiet </a:t>
            </a:r>
            <a:r>
              <a:rPr lang="en-US" dirty="0"/>
              <a:t>:: __________ : __________</a:t>
            </a:r>
          </a:p>
          <a:p>
            <a:pPr marL="114300" indent="0">
              <a:buNone/>
            </a:pPr>
            <a:endParaRPr lang="en-US" dirty="0"/>
          </a:p>
          <a:p>
            <a:pPr marL="571500" indent="-457200">
              <a:buAutoNum type="arabicParenR"/>
            </a:pPr>
            <a:r>
              <a:rPr lang="en-US" dirty="0" smtClean="0"/>
              <a:t>Folktale : Traditional</a:t>
            </a:r>
            <a:endParaRPr lang="en-US" dirty="0"/>
          </a:p>
          <a:p>
            <a:pPr marL="571500" indent="-457200">
              <a:buAutoNum type="arabicParenR"/>
            </a:pPr>
            <a:r>
              <a:rPr lang="en-US" dirty="0" smtClean="0"/>
              <a:t>Whip : Evil</a:t>
            </a:r>
            <a:endParaRPr lang="en-US" dirty="0"/>
          </a:p>
          <a:p>
            <a:pPr marL="571500" indent="-457200">
              <a:buAutoNum type="arabicParenR"/>
            </a:pPr>
            <a:r>
              <a:rPr lang="en-US" dirty="0" smtClean="0"/>
              <a:t>Disease : Curable</a:t>
            </a:r>
            <a:endParaRPr lang="en-US" dirty="0"/>
          </a:p>
          <a:p>
            <a:pPr marL="571500" indent="-457200">
              <a:buAutoNum type="arabicParenR"/>
            </a:pPr>
            <a:r>
              <a:rPr lang="en-US" dirty="0" smtClean="0"/>
              <a:t>Meal : Satisfying </a:t>
            </a:r>
            <a:endParaRPr lang="en-US" dirty="0"/>
          </a:p>
          <a:p>
            <a:pPr marL="114300" indent="0">
              <a:buNone/>
            </a:pPr>
            <a:endParaRPr lang="en-US" dirty="0" smtClean="0"/>
          </a:p>
          <a:p>
            <a:pPr marL="114300" indent="0">
              <a:buNone/>
            </a:pPr>
            <a:r>
              <a:rPr lang="en-US" dirty="0" smtClean="0">
                <a:solidFill>
                  <a:schemeClr val="bg1"/>
                </a:solidFill>
              </a:rPr>
              <a:t>A—Characteristic</a:t>
            </a:r>
            <a:endParaRPr lang="en-US" dirty="0">
              <a:solidFill>
                <a:schemeClr val="bg1"/>
              </a:solidFill>
            </a:endParaRPr>
          </a:p>
        </p:txBody>
      </p:sp>
    </p:spTree>
    <p:extLst>
      <p:ext uri="{BB962C8B-B14F-4D97-AF65-F5344CB8AC3E}">
        <p14:creationId xmlns="" xmlns:p14="http://schemas.microsoft.com/office/powerpoint/2010/main" val="4867887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54</a:t>
            </a:r>
            <a:endParaRPr lang="en-US" dirty="0"/>
          </a:p>
        </p:txBody>
      </p:sp>
      <p:sp>
        <p:nvSpPr>
          <p:cNvPr id="3" name="Content Placeholder 2"/>
          <p:cNvSpPr>
            <a:spLocks noGrp="1"/>
          </p:cNvSpPr>
          <p:nvPr>
            <p:ph idx="1"/>
          </p:nvPr>
        </p:nvSpPr>
        <p:spPr/>
        <p:txBody>
          <a:bodyPr/>
          <a:lstStyle/>
          <a:p>
            <a:pPr marL="114300" indent="0">
              <a:buNone/>
            </a:pPr>
            <a:r>
              <a:rPr lang="en-US" dirty="0" smtClean="0"/>
              <a:t>Island </a:t>
            </a:r>
            <a:r>
              <a:rPr lang="en-US" dirty="0"/>
              <a:t>: </a:t>
            </a:r>
            <a:r>
              <a:rPr lang="en-US" dirty="0" smtClean="0"/>
              <a:t>Archipelago </a:t>
            </a:r>
            <a:r>
              <a:rPr lang="en-US" dirty="0"/>
              <a:t>:: __________ : __________</a:t>
            </a:r>
          </a:p>
          <a:p>
            <a:pPr marL="114300" indent="0">
              <a:buNone/>
            </a:pPr>
            <a:endParaRPr lang="en-US" dirty="0"/>
          </a:p>
          <a:p>
            <a:pPr marL="571500" indent="-457200">
              <a:buAutoNum type="arabicParenR"/>
            </a:pPr>
            <a:r>
              <a:rPr lang="en-US" dirty="0" smtClean="0"/>
              <a:t>Anchor : Aircraft</a:t>
            </a:r>
            <a:endParaRPr lang="en-US" dirty="0"/>
          </a:p>
          <a:p>
            <a:pPr marL="571500" indent="-457200">
              <a:buAutoNum type="arabicParenR"/>
            </a:pPr>
            <a:r>
              <a:rPr lang="en-US" dirty="0" smtClean="0"/>
              <a:t>Archive : Album</a:t>
            </a:r>
            <a:endParaRPr lang="en-US" dirty="0"/>
          </a:p>
          <a:p>
            <a:pPr marL="571500" indent="-457200">
              <a:buAutoNum type="arabicParenR"/>
            </a:pPr>
            <a:r>
              <a:rPr lang="en-US" dirty="0" smtClean="0"/>
              <a:t>Ocean : Iceberg</a:t>
            </a:r>
            <a:endParaRPr lang="en-US" dirty="0"/>
          </a:p>
          <a:p>
            <a:pPr marL="571500" indent="-457200">
              <a:buAutoNum type="arabicParenR"/>
            </a:pPr>
            <a:r>
              <a:rPr lang="en-US" dirty="0" smtClean="0"/>
              <a:t>Article : Newspaper</a:t>
            </a:r>
            <a:endParaRPr lang="en-US" dirty="0"/>
          </a:p>
          <a:p>
            <a:pPr marL="114300" indent="0">
              <a:buNone/>
            </a:pPr>
            <a:endParaRPr lang="en-US" dirty="0" smtClean="0">
              <a:solidFill>
                <a:schemeClr val="bg1"/>
              </a:solidFill>
            </a:endParaRPr>
          </a:p>
          <a:p>
            <a:pPr marL="114300" indent="0">
              <a:buNone/>
            </a:pPr>
            <a:r>
              <a:rPr lang="en-US" dirty="0" smtClean="0">
                <a:solidFill>
                  <a:schemeClr val="bg1"/>
                </a:solidFill>
              </a:rPr>
              <a:t>4—Part to Whole</a:t>
            </a:r>
            <a:endParaRPr lang="en-US" dirty="0">
              <a:solidFill>
                <a:schemeClr val="bg1"/>
              </a:solidFill>
            </a:endParaRPr>
          </a:p>
        </p:txBody>
      </p:sp>
    </p:spTree>
    <p:extLst>
      <p:ext uri="{BB962C8B-B14F-4D97-AF65-F5344CB8AC3E}">
        <p14:creationId xmlns="" xmlns:p14="http://schemas.microsoft.com/office/powerpoint/2010/main" val="38475123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55</a:t>
            </a:r>
            <a:endParaRPr lang="en-US" dirty="0"/>
          </a:p>
        </p:txBody>
      </p:sp>
      <p:sp>
        <p:nvSpPr>
          <p:cNvPr id="3" name="Content Placeholder 2"/>
          <p:cNvSpPr>
            <a:spLocks noGrp="1"/>
          </p:cNvSpPr>
          <p:nvPr>
            <p:ph idx="1"/>
          </p:nvPr>
        </p:nvSpPr>
        <p:spPr/>
        <p:txBody>
          <a:bodyPr/>
          <a:lstStyle/>
          <a:p>
            <a:r>
              <a:rPr lang="en-US" dirty="0" smtClean="0"/>
              <a:t>Patience: Virtue </a:t>
            </a:r>
            <a:r>
              <a:rPr lang="en-US" dirty="0"/>
              <a:t>:: __________ : __________</a:t>
            </a:r>
          </a:p>
          <a:p>
            <a:endParaRPr lang="en-US" dirty="0"/>
          </a:p>
          <a:p>
            <a:r>
              <a:rPr lang="en-US" dirty="0" smtClean="0"/>
              <a:t>Essay : Story</a:t>
            </a:r>
            <a:endParaRPr lang="en-US" dirty="0"/>
          </a:p>
          <a:p>
            <a:r>
              <a:rPr lang="en-US" dirty="0" smtClean="0"/>
              <a:t>Currency : Credit</a:t>
            </a:r>
          </a:p>
          <a:p>
            <a:r>
              <a:rPr lang="en-US" dirty="0" smtClean="0"/>
              <a:t>Denial : Reaction</a:t>
            </a:r>
          </a:p>
          <a:p>
            <a:r>
              <a:rPr lang="en-US" dirty="0" smtClean="0"/>
              <a:t>Faith : Religion</a:t>
            </a:r>
          </a:p>
          <a:p>
            <a:pPr marL="571500" indent="-457200">
              <a:buAutoNum type="arabicParenR"/>
            </a:pPr>
            <a:endParaRPr lang="en-US" dirty="0"/>
          </a:p>
          <a:p>
            <a:pPr marL="114300" indent="0">
              <a:buNone/>
            </a:pPr>
            <a:r>
              <a:rPr lang="en-US" dirty="0" smtClean="0">
                <a:solidFill>
                  <a:schemeClr val="bg1"/>
                </a:solidFill>
              </a:rPr>
              <a:t>C—type/kind</a:t>
            </a:r>
            <a:endParaRPr lang="en-US" dirty="0">
              <a:solidFill>
                <a:schemeClr val="bg1"/>
              </a:solidFill>
            </a:endParaRPr>
          </a:p>
        </p:txBody>
      </p:sp>
    </p:spTree>
    <p:extLst>
      <p:ext uri="{BB962C8B-B14F-4D97-AF65-F5344CB8AC3E}">
        <p14:creationId xmlns="" xmlns:p14="http://schemas.microsoft.com/office/powerpoint/2010/main" val="37287863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56</a:t>
            </a:r>
            <a:endParaRPr lang="en-US" dirty="0"/>
          </a:p>
        </p:txBody>
      </p:sp>
      <p:sp>
        <p:nvSpPr>
          <p:cNvPr id="3" name="Content Placeholder 2"/>
          <p:cNvSpPr>
            <a:spLocks noGrp="1"/>
          </p:cNvSpPr>
          <p:nvPr>
            <p:ph idx="1"/>
          </p:nvPr>
        </p:nvSpPr>
        <p:spPr/>
        <p:txBody>
          <a:bodyPr/>
          <a:lstStyle/>
          <a:p>
            <a:pPr marL="114300" indent="0">
              <a:buNone/>
            </a:pPr>
            <a:r>
              <a:rPr lang="en-US" dirty="0" smtClean="0"/>
              <a:t>Kiss is used to show affection as ____________ is to show ____________.</a:t>
            </a:r>
          </a:p>
          <a:p>
            <a:pPr marL="114300" indent="0">
              <a:buNone/>
            </a:pPr>
            <a:endParaRPr lang="en-US" dirty="0"/>
          </a:p>
          <a:p>
            <a:pPr marL="571500" indent="-457200">
              <a:buAutoNum type="arabicParenR"/>
            </a:pPr>
            <a:r>
              <a:rPr lang="en-US" dirty="0" smtClean="0"/>
              <a:t>Smile: Fear</a:t>
            </a:r>
          </a:p>
          <a:p>
            <a:pPr marL="571500" indent="-457200">
              <a:buAutoNum type="arabicParenR"/>
            </a:pPr>
            <a:r>
              <a:rPr lang="en-US" dirty="0" smtClean="0"/>
              <a:t>Joke : Importance</a:t>
            </a:r>
          </a:p>
          <a:p>
            <a:pPr marL="571500" indent="-457200">
              <a:buAutoNum type="arabicParenR"/>
            </a:pPr>
            <a:r>
              <a:rPr lang="en-US" dirty="0" smtClean="0"/>
              <a:t>Message:  Information</a:t>
            </a:r>
          </a:p>
          <a:p>
            <a:pPr marL="571500" indent="-457200">
              <a:buAutoNum type="arabicParenR"/>
            </a:pPr>
            <a:r>
              <a:rPr lang="en-US" dirty="0" smtClean="0"/>
              <a:t>Television : Actors</a:t>
            </a:r>
          </a:p>
          <a:p>
            <a:pPr marL="571500" indent="-457200">
              <a:buAutoNum type="arabicParenR"/>
            </a:pPr>
            <a:endParaRPr lang="en-US" dirty="0"/>
          </a:p>
          <a:p>
            <a:pPr marL="114300" indent="0">
              <a:buNone/>
            </a:pPr>
            <a:r>
              <a:rPr lang="en-US" dirty="0" smtClean="0">
                <a:solidFill>
                  <a:schemeClr val="bg1"/>
                </a:solidFill>
              </a:rPr>
              <a:t>3—Characteristic</a:t>
            </a:r>
          </a:p>
          <a:p>
            <a:pPr marL="571500" indent="-457200">
              <a:buAutoNum type="arabicParenR"/>
            </a:pPr>
            <a:endParaRPr lang="en-US" dirty="0"/>
          </a:p>
        </p:txBody>
      </p:sp>
    </p:spTree>
    <p:extLst>
      <p:ext uri="{BB962C8B-B14F-4D97-AF65-F5344CB8AC3E}">
        <p14:creationId xmlns="" xmlns:p14="http://schemas.microsoft.com/office/powerpoint/2010/main" val="566888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57</a:t>
            </a:r>
            <a:endParaRPr lang="en-US" dirty="0"/>
          </a:p>
        </p:txBody>
      </p:sp>
      <p:sp>
        <p:nvSpPr>
          <p:cNvPr id="3" name="Content Placeholder 2"/>
          <p:cNvSpPr>
            <a:spLocks noGrp="1"/>
          </p:cNvSpPr>
          <p:nvPr>
            <p:ph idx="1"/>
          </p:nvPr>
        </p:nvSpPr>
        <p:spPr/>
        <p:txBody>
          <a:bodyPr/>
          <a:lstStyle/>
          <a:p>
            <a:pPr marL="114300" indent="0">
              <a:buNone/>
            </a:pPr>
            <a:r>
              <a:rPr lang="en-US" dirty="0" smtClean="0"/>
              <a:t>Network: Connect </a:t>
            </a:r>
            <a:r>
              <a:rPr lang="en-US" dirty="0"/>
              <a:t>:: __________ : __________</a:t>
            </a:r>
          </a:p>
          <a:p>
            <a:pPr marL="114300" indent="0">
              <a:buNone/>
            </a:pPr>
            <a:endParaRPr lang="en-US" dirty="0"/>
          </a:p>
          <a:p>
            <a:pPr marL="571500" indent="-457200">
              <a:buAutoNum type="arabicParenR"/>
            </a:pPr>
            <a:r>
              <a:rPr lang="en-US" dirty="0" smtClean="0"/>
              <a:t>Statue : Memorialize</a:t>
            </a:r>
            <a:endParaRPr lang="en-US" dirty="0"/>
          </a:p>
          <a:p>
            <a:pPr marL="571500" indent="-457200">
              <a:buAutoNum type="arabicParenR"/>
            </a:pPr>
            <a:r>
              <a:rPr lang="en-US" dirty="0" smtClean="0"/>
              <a:t>Funeral : Eliminate</a:t>
            </a:r>
            <a:endParaRPr lang="en-US" dirty="0"/>
          </a:p>
          <a:p>
            <a:pPr marL="571500" indent="-457200">
              <a:buAutoNum type="arabicParenR"/>
            </a:pPr>
            <a:r>
              <a:rPr lang="en-US" dirty="0" smtClean="0"/>
              <a:t>Telephone : Hear</a:t>
            </a:r>
            <a:endParaRPr lang="en-US" dirty="0"/>
          </a:p>
          <a:p>
            <a:pPr marL="571500" indent="-457200">
              <a:buAutoNum type="arabicParenR"/>
            </a:pPr>
            <a:r>
              <a:rPr lang="en-US" dirty="0" smtClean="0"/>
              <a:t>Device : Create</a:t>
            </a:r>
          </a:p>
          <a:p>
            <a:pPr marL="571500" indent="-457200">
              <a:buAutoNum type="arabicParenR"/>
            </a:pPr>
            <a:endParaRPr lang="en-US" dirty="0"/>
          </a:p>
          <a:p>
            <a:pPr marL="114300" indent="0">
              <a:buNone/>
            </a:pPr>
            <a:r>
              <a:rPr lang="en-US" dirty="0" smtClean="0">
                <a:solidFill>
                  <a:schemeClr val="bg1"/>
                </a:solidFill>
              </a:rPr>
              <a:t>1—Function</a:t>
            </a:r>
            <a:endParaRPr lang="en-US" dirty="0">
              <a:solidFill>
                <a:schemeClr val="bg1"/>
              </a:solidFill>
            </a:endParaRPr>
          </a:p>
          <a:p>
            <a:endParaRPr lang="en-US" dirty="0"/>
          </a:p>
        </p:txBody>
      </p:sp>
    </p:spTree>
    <p:extLst>
      <p:ext uri="{BB962C8B-B14F-4D97-AF65-F5344CB8AC3E}">
        <p14:creationId xmlns="" xmlns:p14="http://schemas.microsoft.com/office/powerpoint/2010/main" val="3095299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a:t>
            </a:r>
            <a:endParaRPr lang="en-US" dirty="0"/>
          </a:p>
        </p:txBody>
      </p:sp>
      <p:sp>
        <p:nvSpPr>
          <p:cNvPr id="3" name="Content Placeholder 2"/>
          <p:cNvSpPr>
            <a:spLocks noGrp="1"/>
          </p:cNvSpPr>
          <p:nvPr>
            <p:ph idx="1"/>
          </p:nvPr>
        </p:nvSpPr>
        <p:spPr/>
        <p:txBody>
          <a:bodyPr/>
          <a:lstStyle/>
          <a:p>
            <a:pPr marL="114300" indent="0">
              <a:buNone/>
            </a:pPr>
            <a:r>
              <a:rPr lang="en-US" sz="2400" b="1" dirty="0" err="1" smtClean="0"/>
              <a:t>Horse:Corral</a:t>
            </a:r>
            <a:r>
              <a:rPr lang="en-US" sz="2400" b="1" dirty="0" smtClean="0"/>
              <a:t>::Gold Coins: </a:t>
            </a:r>
            <a:r>
              <a:rPr lang="en-US" sz="2400" b="1" dirty="0"/>
              <a:t>________________</a:t>
            </a:r>
          </a:p>
          <a:p>
            <a:pPr marL="114300" indent="0">
              <a:buNone/>
            </a:pPr>
            <a:endParaRPr lang="en-US" sz="2400" b="1" dirty="0"/>
          </a:p>
          <a:p>
            <a:pPr marL="857250" indent="-742950">
              <a:buAutoNum type="alphaLcParenR"/>
            </a:pPr>
            <a:r>
              <a:rPr lang="en-US" sz="2400" b="1" dirty="0" smtClean="0"/>
              <a:t>Treasure</a:t>
            </a:r>
            <a:endParaRPr lang="en-US" sz="2400" b="1" dirty="0"/>
          </a:p>
          <a:p>
            <a:pPr marL="857250" indent="-742950">
              <a:buAutoNum type="alphaLcParenR"/>
            </a:pPr>
            <a:r>
              <a:rPr lang="en-US" sz="2400" b="1" dirty="0" smtClean="0"/>
              <a:t>Wealth</a:t>
            </a:r>
            <a:endParaRPr lang="en-US" sz="2400" b="1" dirty="0"/>
          </a:p>
          <a:p>
            <a:pPr marL="857250" indent="-742950">
              <a:buAutoNum type="alphaLcParenR"/>
            </a:pPr>
            <a:r>
              <a:rPr lang="en-US" sz="2400" b="1" dirty="0" smtClean="0"/>
              <a:t>Vault </a:t>
            </a:r>
            <a:endParaRPr lang="en-US" sz="2400" b="1" dirty="0"/>
          </a:p>
          <a:p>
            <a:pPr marL="857250" indent="-742950">
              <a:buAutoNum type="alphaLcParenR"/>
            </a:pPr>
            <a:r>
              <a:rPr lang="en-US" sz="2400" b="1" dirty="0" smtClean="0"/>
              <a:t>Rodeo</a:t>
            </a:r>
            <a:endParaRPr lang="en-US" sz="2400" b="1" dirty="0"/>
          </a:p>
          <a:p>
            <a:pPr marL="857250" indent="-742950">
              <a:buAutoNum type="alphaLcParenR"/>
            </a:pPr>
            <a:r>
              <a:rPr lang="en-US" sz="2400" b="1" dirty="0" smtClean="0"/>
              <a:t>Silver</a:t>
            </a:r>
          </a:p>
          <a:p>
            <a:pPr marL="857250" indent="-742950">
              <a:buAutoNum type="alphaLcParenR"/>
            </a:pPr>
            <a:endParaRPr lang="en-US" sz="2400" b="1" dirty="0"/>
          </a:p>
          <a:p>
            <a:pPr marL="114300" indent="0">
              <a:buNone/>
            </a:pPr>
            <a:r>
              <a:rPr lang="en-US" sz="2400" b="1" dirty="0" smtClean="0">
                <a:solidFill>
                  <a:schemeClr val="bg1"/>
                </a:solidFill>
              </a:rPr>
              <a:t>C—Part to Whole </a:t>
            </a:r>
            <a:endParaRPr lang="en-US" sz="2400" b="1" dirty="0">
              <a:solidFill>
                <a:schemeClr val="bg1"/>
              </a:solidFill>
            </a:endParaRPr>
          </a:p>
          <a:p>
            <a:endParaRPr lang="en-US" dirty="0"/>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365240166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58</a:t>
            </a:r>
            <a:endParaRPr lang="en-US" dirty="0"/>
          </a:p>
        </p:txBody>
      </p:sp>
      <p:sp>
        <p:nvSpPr>
          <p:cNvPr id="3" name="Content Placeholder 2"/>
          <p:cNvSpPr>
            <a:spLocks noGrp="1"/>
          </p:cNvSpPr>
          <p:nvPr>
            <p:ph idx="1"/>
          </p:nvPr>
        </p:nvSpPr>
        <p:spPr/>
        <p:txBody>
          <a:bodyPr/>
          <a:lstStyle/>
          <a:p>
            <a:pPr marL="114300" indent="0">
              <a:buNone/>
            </a:pPr>
            <a:r>
              <a:rPr lang="en-US" dirty="0" smtClean="0"/>
              <a:t>Devastated : Damage </a:t>
            </a:r>
            <a:r>
              <a:rPr lang="en-US" dirty="0"/>
              <a:t>:: __________ : __________</a:t>
            </a:r>
          </a:p>
          <a:p>
            <a:pPr marL="114300" indent="0">
              <a:buNone/>
            </a:pPr>
            <a:endParaRPr lang="en-US" dirty="0" smtClean="0"/>
          </a:p>
          <a:p>
            <a:pPr marL="114300" indent="0">
              <a:buNone/>
            </a:pPr>
            <a:r>
              <a:rPr lang="en-US" dirty="0"/>
              <a:t>1</a:t>
            </a:r>
            <a:r>
              <a:rPr lang="en-US" dirty="0" smtClean="0"/>
              <a:t>) </a:t>
            </a:r>
            <a:r>
              <a:rPr lang="en-US" dirty="0"/>
              <a:t>U</a:t>
            </a:r>
            <a:r>
              <a:rPr lang="en-US" dirty="0" smtClean="0"/>
              <a:t>nusual </a:t>
            </a:r>
            <a:r>
              <a:rPr lang="en-US" dirty="0"/>
              <a:t>: </a:t>
            </a:r>
            <a:r>
              <a:rPr lang="en-US" dirty="0" smtClean="0"/>
              <a:t>Weird </a:t>
            </a:r>
            <a:endParaRPr lang="en-US" dirty="0"/>
          </a:p>
          <a:p>
            <a:pPr marL="114300" indent="0">
              <a:buNone/>
            </a:pPr>
            <a:r>
              <a:rPr lang="en-US" dirty="0"/>
              <a:t>2</a:t>
            </a:r>
            <a:r>
              <a:rPr lang="en-US" dirty="0" smtClean="0"/>
              <a:t>) </a:t>
            </a:r>
            <a:r>
              <a:rPr lang="en-US" dirty="0"/>
              <a:t>U</a:t>
            </a:r>
            <a:r>
              <a:rPr lang="en-US" dirty="0" smtClean="0"/>
              <a:t>nkind </a:t>
            </a:r>
            <a:r>
              <a:rPr lang="en-US" dirty="0"/>
              <a:t>: </a:t>
            </a:r>
            <a:r>
              <a:rPr lang="en-US" dirty="0" smtClean="0"/>
              <a:t>Hurtful </a:t>
            </a:r>
            <a:endParaRPr lang="en-US" dirty="0"/>
          </a:p>
          <a:p>
            <a:pPr marL="114300" indent="0">
              <a:buNone/>
            </a:pPr>
            <a:r>
              <a:rPr lang="en-US" dirty="0"/>
              <a:t>3</a:t>
            </a:r>
            <a:r>
              <a:rPr lang="en-US" dirty="0" smtClean="0"/>
              <a:t>) </a:t>
            </a:r>
            <a:r>
              <a:rPr lang="en-US" dirty="0"/>
              <a:t>I</a:t>
            </a:r>
            <a:r>
              <a:rPr lang="en-US" dirty="0" smtClean="0"/>
              <a:t>ncredible </a:t>
            </a:r>
            <a:r>
              <a:rPr lang="en-US" dirty="0"/>
              <a:t>: </a:t>
            </a:r>
            <a:r>
              <a:rPr lang="en-US" dirty="0" smtClean="0"/>
              <a:t>Mundane </a:t>
            </a:r>
            <a:endParaRPr lang="en-US" dirty="0"/>
          </a:p>
          <a:p>
            <a:pPr marL="114300" indent="0">
              <a:buNone/>
            </a:pPr>
            <a:r>
              <a:rPr lang="en-US" dirty="0"/>
              <a:t>4</a:t>
            </a:r>
            <a:r>
              <a:rPr lang="en-US" dirty="0" smtClean="0"/>
              <a:t>) </a:t>
            </a:r>
            <a:r>
              <a:rPr lang="en-US" dirty="0"/>
              <a:t>P</a:t>
            </a:r>
            <a:r>
              <a:rPr lang="en-US" dirty="0" smtClean="0"/>
              <a:t>revalent </a:t>
            </a:r>
            <a:r>
              <a:rPr lang="en-US" dirty="0"/>
              <a:t>: </a:t>
            </a:r>
            <a:r>
              <a:rPr lang="en-US" dirty="0" smtClean="0"/>
              <a:t>Common </a:t>
            </a:r>
            <a:endParaRPr lang="en-US" dirty="0"/>
          </a:p>
          <a:p>
            <a:pPr marL="114300" indent="0">
              <a:buNone/>
            </a:pPr>
            <a:endParaRPr lang="en-US" dirty="0"/>
          </a:p>
          <a:p>
            <a:pPr marL="114300" indent="0">
              <a:buNone/>
            </a:pPr>
            <a:endParaRPr lang="en-US" dirty="0"/>
          </a:p>
          <a:p>
            <a:pPr marL="114300" indent="0">
              <a:buNone/>
            </a:pPr>
            <a:r>
              <a:rPr lang="en-US" dirty="0" smtClean="0">
                <a:solidFill>
                  <a:schemeClr val="bg1"/>
                </a:solidFill>
              </a:rPr>
              <a:t>4—Degree</a:t>
            </a:r>
            <a:endParaRPr lang="en-US" dirty="0">
              <a:solidFill>
                <a:schemeClr val="bg1"/>
              </a:solidFill>
            </a:endParaRPr>
          </a:p>
          <a:p>
            <a:r>
              <a:rPr lang="en-US" dirty="0">
                <a:solidFill>
                  <a:schemeClr val="bg1"/>
                </a:solidFill>
              </a:rPr>
              <a:t>Something that is </a:t>
            </a:r>
            <a:r>
              <a:rPr lang="en-US" i="1" dirty="0">
                <a:solidFill>
                  <a:schemeClr val="bg1"/>
                </a:solidFill>
              </a:rPr>
              <a:t>devastated </a:t>
            </a:r>
            <a:r>
              <a:rPr lang="en-US" dirty="0">
                <a:solidFill>
                  <a:schemeClr val="bg1"/>
                </a:solidFill>
              </a:rPr>
              <a:t>is very </a:t>
            </a:r>
            <a:r>
              <a:rPr lang="en-US" i="1" dirty="0">
                <a:solidFill>
                  <a:schemeClr val="bg1"/>
                </a:solidFill>
              </a:rPr>
              <a:t>damaged</a:t>
            </a:r>
            <a:r>
              <a:rPr lang="en-US" dirty="0">
                <a:solidFill>
                  <a:schemeClr val="bg1"/>
                </a:solidFill>
              </a:rPr>
              <a:t>. Something that is </a:t>
            </a:r>
            <a:r>
              <a:rPr lang="en-US" i="1" dirty="0">
                <a:solidFill>
                  <a:schemeClr val="bg1"/>
                </a:solidFill>
              </a:rPr>
              <a:t>prevalent </a:t>
            </a:r>
            <a:r>
              <a:rPr lang="en-US" dirty="0">
                <a:solidFill>
                  <a:schemeClr val="bg1"/>
                </a:solidFill>
              </a:rPr>
              <a:t>is very </a:t>
            </a:r>
            <a:r>
              <a:rPr lang="en-US" i="1" dirty="0">
                <a:solidFill>
                  <a:schemeClr val="bg1"/>
                </a:solidFill>
              </a:rPr>
              <a:t>common</a:t>
            </a:r>
            <a:r>
              <a:rPr lang="en-US" dirty="0">
                <a:solidFill>
                  <a:schemeClr val="bg1"/>
                </a:solidFill>
              </a:rPr>
              <a:t>. Therefore </a:t>
            </a:r>
            <a:r>
              <a:rPr lang="en-US" b="1" dirty="0">
                <a:solidFill>
                  <a:schemeClr val="bg1"/>
                </a:solidFill>
              </a:rPr>
              <a:t>(D) </a:t>
            </a:r>
            <a:r>
              <a:rPr lang="en-US" dirty="0">
                <a:solidFill>
                  <a:schemeClr val="bg1"/>
                </a:solidFill>
              </a:rPr>
              <a:t>is correct. </a:t>
            </a:r>
          </a:p>
        </p:txBody>
      </p:sp>
    </p:spTree>
    <p:extLst>
      <p:ext uri="{BB962C8B-B14F-4D97-AF65-F5344CB8AC3E}">
        <p14:creationId xmlns="" xmlns:p14="http://schemas.microsoft.com/office/powerpoint/2010/main" val="22189609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59</a:t>
            </a:r>
            <a:endParaRPr lang="en-US" dirty="0"/>
          </a:p>
        </p:txBody>
      </p:sp>
      <p:sp>
        <p:nvSpPr>
          <p:cNvPr id="3" name="Content Placeholder 2"/>
          <p:cNvSpPr>
            <a:spLocks noGrp="1"/>
          </p:cNvSpPr>
          <p:nvPr>
            <p:ph idx="1"/>
          </p:nvPr>
        </p:nvSpPr>
        <p:spPr/>
        <p:txBody>
          <a:bodyPr/>
          <a:lstStyle/>
          <a:p>
            <a:pPr marL="114300" indent="0">
              <a:buNone/>
            </a:pPr>
            <a:r>
              <a:rPr lang="en-US" dirty="0" smtClean="0"/>
              <a:t>Algebra : Mathematics :: __________ : __________</a:t>
            </a:r>
          </a:p>
          <a:p>
            <a:pPr marL="114300" indent="0">
              <a:buNone/>
            </a:pPr>
            <a:endParaRPr lang="en-US" dirty="0"/>
          </a:p>
          <a:p>
            <a:pPr marL="114300" indent="0">
              <a:buNone/>
            </a:pPr>
            <a:r>
              <a:rPr lang="en-US" dirty="0" smtClean="0"/>
              <a:t>1) rain </a:t>
            </a:r>
            <a:r>
              <a:rPr lang="en-US" dirty="0"/>
              <a:t>: precipitation </a:t>
            </a:r>
          </a:p>
          <a:p>
            <a:pPr marL="114300" indent="0">
              <a:buNone/>
            </a:pPr>
            <a:r>
              <a:rPr lang="en-US" dirty="0" smtClean="0"/>
              <a:t>2) bronze </a:t>
            </a:r>
            <a:r>
              <a:rPr lang="en-US" dirty="0"/>
              <a:t>: metal </a:t>
            </a:r>
            <a:endParaRPr lang="en-US" dirty="0" smtClean="0"/>
          </a:p>
          <a:p>
            <a:pPr marL="114300" indent="0">
              <a:buNone/>
            </a:pPr>
            <a:r>
              <a:rPr lang="en-US" dirty="0" smtClean="0"/>
              <a:t>3) </a:t>
            </a:r>
            <a:r>
              <a:rPr lang="en-US" dirty="0"/>
              <a:t>tradition : culture </a:t>
            </a:r>
          </a:p>
          <a:p>
            <a:pPr marL="114300" indent="0">
              <a:buNone/>
            </a:pPr>
            <a:r>
              <a:rPr lang="en-US" dirty="0" smtClean="0"/>
              <a:t>4) trade </a:t>
            </a:r>
            <a:r>
              <a:rPr lang="en-US" dirty="0"/>
              <a:t>: economy </a:t>
            </a:r>
          </a:p>
          <a:p>
            <a:endParaRPr lang="en-US" dirty="0"/>
          </a:p>
          <a:p>
            <a:pPr marL="114300" indent="0">
              <a:buNone/>
            </a:pPr>
            <a:r>
              <a:rPr lang="en-US" dirty="0" smtClean="0">
                <a:solidFill>
                  <a:schemeClr val="bg1"/>
                </a:solidFill>
              </a:rPr>
              <a:t>1) Part to Whole</a:t>
            </a:r>
            <a:endParaRPr lang="en-US" dirty="0">
              <a:solidFill>
                <a:schemeClr val="bg1"/>
              </a:solidFill>
            </a:endParaRPr>
          </a:p>
          <a:p>
            <a:pPr marL="114300" indent="0">
              <a:buNone/>
            </a:pPr>
            <a:r>
              <a:rPr lang="en-US" i="1" dirty="0">
                <a:solidFill>
                  <a:schemeClr val="bg1"/>
                </a:solidFill>
              </a:rPr>
              <a:t>Algebra </a:t>
            </a:r>
            <a:r>
              <a:rPr lang="en-US" dirty="0">
                <a:solidFill>
                  <a:schemeClr val="bg1"/>
                </a:solidFill>
              </a:rPr>
              <a:t>is a type of </a:t>
            </a:r>
            <a:r>
              <a:rPr lang="en-US" i="1" dirty="0">
                <a:solidFill>
                  <a:schemeClr val="bg1"/>
                </a:solidFill>
              </a:rPr>
              <a:t>mathematics</a:t>
            </a:r>
            <a:r>
              <a:rPr lang="en-US" dirty="0">
                <a:solidFill>
                  <a:schemeClr val="bg1"/>
                </a:solidFill>
              </a:rPr>
              <a:t>. </a:t>
            </a:r>
            <a:r>
              <a:rPr lang="en-US" i="1" dirty="0">
                <a:solidFill>
                  <a:schemeClr val="bg1"/>
                </a:solidFill>
              </a:rPr>
              <a:t>Precipitation </a:t>
            </a:r>
            <a:r>
              <a:rPr lang="en-US" dirty="0">
                <a:solidFill>
                  <a:schemeClr val="bg1"/>
                </a:solidFill>
              </a:rPr>
              <a:t>is any water, snow, or ice that falls from the sky to the ground. Thus, </a:t>
            </a:r>
            <a:r>
              <a:rPr lang="en-US" i="1" dirty="0">
                <a:solidFill>
                  <a:schemeClr val="bg1"/>
                </a:solidFill>
              </a:rPr>
              <a:t>rain </a:t>
            </a:r>
            <a:r>
              <a:rPr lang="en-US" dirty="0">
                <a:solidFill>
                  <a:schemeClr val="bg1"/>
                </a:solidFill>
              </a:rPr>
              <a:t>is a type of precipitation. Therefore </a:t>
            </a:r>
            <a:r>
              <a:rPr lang="en-US" b="1" dirty="0">
                <a:solidFill>
                  <a:schemeClr val="bg1"/>
                </a:solidFill>
              </a:rPr>
              <a:t>(A) </a:t>
            </a:r>
            <a:r>
              <a:rPr lang="en-US" dirty="0">
                <a:solidFill>
                  <a:schemeClr val="bg1"/>
                </a:solidFill>
              </a:rPr>
              <a:t>is correct. </a:t>
            </a:r>
          </a:p>
        </p:txBody>
      </p:sp>
    </p:spTree>
    <p:extLst>
      <p:ext uri="{BB962C8B-B14F-4D97-AF65-F5344CB8AC3E}">
        <p14:creationId xmlns="" xmlns:p14="http://schemas.microsoft.com/office/powerpoint/2010/main" val="35590678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60</a:t>
            </a:r>
            <a:endParaRPr lang="en-US" dirty="0"/>
          </a:p>
        </p:txBody>
      </p:sp>
      <p:sp>
        <p:nvSpPr>
          <p:cNvPr id="3" name="Content Placeholder 2"/>
          <p:cNvSpPr>
            <a:spLocks noGrp="1"/>
          </p:cNvSpPr>
          <p:nvPr>
            <p:ph idx="1"/>
          </p:nvPr>
        </p:nvSpPr>
        <p:spPr/>
        <p:txBody>
          <a:bodyPr/>
          <a:lstStyle/>
          <a:p>
            <a:pPr marL="114300" indent="0">
              <a:buNone/>
            </a:pPr>
            <a:r>
              <a:rPr lang="en-US" dirty="0" smtClean="0"/>
              <a:t>Uninhibited : Restraint :: ___________ : ____________</a:t>
            </a:r>
          </a:p>
          <a:p>
            <a:pPr marL="114300" indent="0">
              <a:buNone/>
            </a:pPr>
            <a:endParaRPr lang="en-US" dirty="0"/>
          </a:p>
          <a:p>
            <a:pPr marL="114300" indent="0">
              <a:buNone/>
            </a:pPr>
            <a:r>
              <a:rPr lang="en-US" dirty="0" smtClean="0"/>
              <a:t>1) overweight </a:t>
            </a:r>
            <a:r>
              <a:rPr lang="en-US" dirty="0"/>
              <a:t>: shape </a:t>
            </a:r>
          </a:p>
          <a:p>
            <a:pPr marL="114300" indent="0">
              <a:buNone/>
            </a:pPr>
            <a:r>
              <a:rPr lang="en-US" dirty="0" smtClean="0"/>
              <a:t>2) unhealthy </a:t>
            </a:r>
            <a:r>
              <a:rPr lang="en-US" dirty="0"/>
              <a:t>: control </a:t>
            </a:r>
          </a:p>
          <a:p>
            <a:pPr marL="114300" indent="0">
              <a:buNone/>
            </a:pPr>
            <a:r>
              <a:rPr lang="en-US" dirty="0" smtClean="0"/>
              <a:t>3) intelligent </a:t>
            </a:r>
            <a:r>
              <a:rPr lang="en-US" dirty="0"/>
              <a:t>: thought </a:t>
            </a:r>
          </a:p>
          <a:p>
            <a:pPr marL="114300" indent="0">
              <a:buNone/>
            </a:pPr>
            <a:r>
              <a:rPr lang="en-US" dirty="0" smtClean="0"/>
              <a:t>4) generous </a:t>
            </a:r>
            <a:r>
              <a:rPr lang="en-US" dirty="0"/>
              <a:t>: selfishness </a:t>
            </a:r>
          </a:p>
          <a:p>
            <a:endParaRPr lang="en-US" dirty="0"/>
          </a:p>
          <a:p>
            <a:pPr marL="114300" indent="0">
              <a:buNone/>
            </a:pPr>
            <a:r>
              <a:rPr lang="en-US" dirty="0" smtClean="0">
                <a:solidFill>
                  <a:schemeClr val="bg1"/>
                </a:solidFill>
              </a:rPr>
              <a:t>4) Lack</a:t>
            </a:r>
          </a:p>
          <a:p>
            <a:pPr marL="114300" indent="0">
              <a:buNone/>
            </a:pPr>
            <a:r>
              <a:rPr lang="en-US" dirty="0">
                <a:solidFill>
                  <a:schemeClr val="bg1"/>
                </a:solidFill>
              </a:rPr>
              <a:t>Someone who is </a:t>
            </a:r>
            <a:r>
              <a:rPr lang="en-US" i="1" dirty="0">
                <a:solidFill>
                  <a:schemeClr val="bg1"/>
                </a:solidFill>
              </a:rPr>
              <a:t>uninhibited </a:t>
            </a:r>
            <a:r>
              <a:rPr lang="en-US" dirty="0">
                <a:solidFill>
                  <a:schemeClr val="bg1"/>
                </a:solidFill>
              </a:rPr>
              <a:t>lacks </a:t>
            </a:r>
            <a:r>
              <a:rPr lang="en-US" i="1" dirty="0">
                <a:solidFill>
                  <a:schemeClr val="bg1"/>
                </a:solidFill>
              </a:rPr>
              <a:t>restraint</a:t>
            </a:r>
            <a:r>
              <a:rPr lang="en-US" dirty="0">
                <a:solidFill>
                  <a:schemeClr val="bg1"/>
                </a:solidFill>
              </a:rPr>
              <a:t>. Someone who is </a:t>
            </a:r>
            <a:r>
              <a:rPr lang="en-US" i="1" dirty="0">
                <a:solidFill>
                  <a:schemeClr val="bg1"/>
                </a:solidFill>
              </a:rPr>
              <a:t>generous </a:t>
            </a:r>
            <a:r>
              <a:rPr lang="en-US" dirty="0">
                <a:solidFill>
                  <a:schemeClr val="bg1"/>
                </a:solidFill>
              </a:rPr>
              <a:t>lacks </a:t>
            </a:r>
            <a:r>
              <a:rPr lang="en-US" i="1" dirty="0">
                <a:solidFill>
                  <a:schemeClr val="bg1"/>
                </a:solidFill>
              </a:rPr>
              <a:t>selfishness</a:t>
            </a:r>
            <a:r>
              <a:rPr lang="en-US" dirty="0">
                <a:solidFill>
                  <a:schemeClr val="bg1"/>
                </a:solidFill>
              </a:rPr>
              <a:t>. Therefore </a:t>
            </a:r>
            <a:r>
              <a:rPr lang="en-US" b="1" dirty="0">
                <a:solidFill>
                  <a:schemeClr val="bg1"/>
                </a:solidFill>
              </a:rPr>
              <a:t>(D)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9805455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61</a:t>
            </a:r>
            <a:endParaRPr lang="en-US" dirty="0"/>
          </a:p>
        </p:txBody>
      </p:sp>
      <p:sp>
        <p:nvSpPr>
          <p:cNvPr id="3" name="Content Placeholder 2"/>
          <p:cNvSpPr>
            <a:spLocks noGrp="1"/>
          </p:cNvSpPr>
          <p:nvPr>
            <p:ph idx="1"/>
          </p:nvPr>
        </p:nvSpPr>
        <p:spPr/>
        <p:txBody>
          <a:bodyPr/>
          <a:lstStyle/>
          <a:p>
            <a:pPr marL="114300" indent="0">
              <a:buNone/>
            </a:pPr>
            <a:r>
              <a:rPr lang="en-US" dirty="0" smtClean="0"/>
              <a:t>To offer is to request as ___________ is to __________.</a:t>
            </a:r>
          </a:p>
          <a:p>
            <a:pPr marL="114300" indent="0">
              <a:buNone/>
            </a:pPr>
            <a:endParaRPr lang="en-US" dirty="0"/>
          </a:p>
          <a:p>
            <a:pPr marL="114300" indent="0">
              <a:buNone/>
            </a:pPr>
            <a:r>
              <a:rPr lang="en-US" dirty="0" smtClean="0"/>
              <a:t>1) damage </a:t>
            </a:r>
            <a:r>
              <a:rPr lang="en-US" dirty="0"/>
              <a:t>: repair </a:t>
            </a:r>
          </a:p>
          <a:p>
            <a:pPr marL="114300" indent="0">
              <a:buNone/>
            </a:pPr>
            <a:r>
              <a:rPr lang="en-US" dirty="0" smtClean="0"/>
              <a:t>2) enjoy </a:t>
            </a:r>
            <a:r>
              <a:rPr lang="en-US" dirty="0"/>
              <a:t>: entertain </a:t>
            </a:r>
            <a:endParaRPr lang="en-US" dirty="0" smtClean="0"/>
          </a:p>
          <a:p>
            <a:pPr marL="114300" indent="0">
              <a:buNone/>
            </a:pPr>
            <a:r>
              <a:rPr lang="en-US" dirty="0" smtClean="0"/>
              <a:t>3) experience </a:t>
            </a:r>
            <a:r>
              <a:rPr lang="en-US" dirty="0"/>
              <a:t>: participate </a:t>
            </a:r>
            <a:endParaRPr lang="en-US" dirty="0" smtClean="0"/>
          </a:p>
          <a:p>
            <a:pPr marL="114300" indent="0">
              <a:buNone/>
            </a:pPr>
            <a:r>
              <a:rPr lang="en-US" dirty="0" smtClean="0"/>
              <a:t>4) endure </a:t>
            </a:r>
            <a:r>
              <a:rPr lang="en-US" dirty="0"/>
              <a:t>: continue </a:t>
            </a:r>
          </a:p>
          <a:p>
            <a:endParaRPr lang="en-US" dirty="0"/>
          </a:p>
          <a:p>
            <a:pPr marL="114300" indent="0">
              <a:buNone/>
            </a:pPr>
            <a:r>
              <a:rPr lang="en-US" dirty="0" smtClean="0">
                <a:solidFill>
                  <a:schemeClr val="bg1"/>
                </a:solidFill>
              </a:rPr>
              <a:t>1) Definition (Antonym)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21885167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62</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Filament : </a:t>
            </a:r>
            <a:r>
              <a:rPr lang="en-US" dirty="0" err="1" smtClean="0"/>
              <a:t>Lightbulb</a:t>
            </a:r>
            <a:r>
              <a:rPr lang="en-US" dirty="0" smtClean="0"/>
              <a:t> :: ___________ : ____________</a:t>
            </a:r>
          </a:p>
          <a:p>
            <a:pPr marL="114300" indent="0">
              <a:buNone/>
            </a:pPr>
            <a:r>
              <a:rPr lang="en-US" dirty="0" smtClean="0"/>
              <a:t> </a:t>
            </a:r>
            <a:endParaRPr lang="en-US" dirty="0"/>
          </a:p>
          <a:p>
            <a:pPr marL="114300" indent="0">
              <a:buNone/>
            </a:pPr>
            <a:r>
              <a:rPr lang="en-US" dirty="0" smtClean="0"/>
              <a:t>1) misunderstanding </a:t>
            </a:r>
            <a:r>
              <a:rPr lang="en-US" dirty="0"/>
              <a:t>: conversation </a:t>
            </a:r>
          </a:p>
          <a:p>
            <a:pPr marL="114300" indent="0">
              <a:buNone/>
            </a:pPr>
            <a:r>
              <a:rPr lang="en-US" dirty="0" smtClean="0"/>
              <a:t>2) blade </a:t>
            </a:r>
            <a:r>
              <a:rPr lang="en-US" dirty="0"/>
              <a:t>: propeller </a:t>
            </a:r>
          </a:p>
          <a:p>
            <a:pPr marL="114300" indent="0">
              <a:buNone/>
            </a:pPr>
            <a:r>
              <a:rPr lang="en-US" dirty="0" smtClean="0"/>
              <a:t>3) car </a:t>
            </a:r>
            <a:r>
              <a:rPr lang="en-US" dirty="0"/>
              <a:t>: gearshift </a:t>
            </a:r>
          </a:p>
          <a:p>
            <a:pPr marL="114300" indent="0">
              <a:buNone/>
            </a:pPr>
            <a:r>
              <a:rPr lang="en-US" dirty="0" smtClean="0"/>
              <a:t>4) outlet </a:t>
            </a:r>
            <a:r>
              <a:rPr lang="en-US" dirty="0"/>
              <a:t>: economy </a:t>
            </a:r>
          </a:p>
          <a:p>
            <a:endParaRPr lang="en-US" dirty="0"/>
          </a:p>
          <a:p>
            <a:r>
              <a:rPr lang="en-US" dirty="0" smtClean="0">
                <a:solidFill>
                  <a:schemeClr val="bg1"/>
                </a:solidFill>
              </a:rPr>
              <a:t>2) Part to Whole</a:t>
            </a:r>
          </a:p>
          <a:p>
            <a:r>
              <a:rPr lang="en-US" dirty="0" smtClean="0">
                <a:solidFill>
                  <a:schemeClr val="bg1"/>
                </a:solidFill>
              </a:rPr>
              <a:t>A </a:t>
            </a:r>
            <a:r>
              <a:rPr lang="en-US" i="1" dirty="0">
                <a:solidFill>
                  <a:schemeClr val="bg1"/>
                </a:solidFill>
              </a:rPr>
              <a:t>filament </a:t>
            </a:r>
            <a:r>
              <a:rPr lang="en-US" dirty="0">
                <a:solidFill>
                  <a:schemeClr val="bg1"/>
                </a:solidFill>
              </a:rPr>
              <a:t>is a threadlike object, especially one that conducts electricity. Thus, a filament is part of a </a:t>
            </a:r>
            <a:r>
              <a:rPr lang="en-US" i="1" dirty="0" err="1">
                <a:solidFill>
                  <a:schemeClr val="bg1"/>
                </a:solidFill>
              </a:rPr>
              <a:t>lightbulb</a:t>
            </a:r>
            <a:r>
              <a:rPr lang="en-US" i="1" dirty="0">
                <a:solidFill>
                  <a:schemeClr val="bg1"/>
                </a:solidFill>
              </a:rPr>
              <a:t>. </a:t>
            </a:r>
            <a:r>
              <a:rPr lang="en-US" dirty="0">
                <a:solidFill>
                  <a:schemeClr val="bg1"/>
                </a:solidFill>
              </a:rPr>
              <a:t>A </a:t>
            </a:r>
            <a:r>
              <a:rPr lang="en-US" i="1" dirty="0">
                <a:solidFill>
                  <a:schemeClr val="bg1"/>
                </a:solidFill>
              </a:rPr>
              <a:t>propeller </a:t>
            </a:r>
            <a:r>
              <a:rPr lang="en-US" dirty="0">
                <a:solidFill>
                  <a:schemeClr val="bg1"/>
                </a:solidFill>
              </a:rPr>
              <a:t>is a device made of rotating blades that can be used to power or propel a vehicle. Thus, a </a:t>
            </a:r>
            <a:r>
              <a:rPr lang="en-US" i="1" dirty="0">
                <a:solidFill>
                  <a:schemeClr val="bg1"/>
                </a:solidFill>
              </a:rPr>
              <a:t>blade </a:t>
            </a:r>
            <a:r>
              <a:rPr lang="en-US" dirty="0">
                <a:solidFill>
                  <a:schemeClr val="bg1"/>
                </a:solidFill>
              </a:rPr>
              <a:t>is part of a propeller. Therefore </a:t>
            </a:r>
            <a:r>
              <a:rPr lang="en-US" b="1" dirty="0">
                <a:solidFill>
                  <a:schemeClr val="bg1"/>
                </a:solidFill>
              </a:rPr>
              <a:t>(B) </a:t>
            </a:r>
            <a:r>
              <a:rPr lang="en-US" dirty="0">
                <a:solidFill>
                  <a:schemeClr val="bg1"/>
                </a:solidFill>
              </a:rPr>
              <a:t>is correct. </a:t>
            </a:r>
          </a:p>
        </p:txBody>
      </p:sp>
    </p:spTree>
    <p:extLst>
      <p:ext uri="{BB962C8B-B14F-4D97-AF65-F5344CB8AC3E}">
        <p14:creationId xmlns="" xmlns:p14="http://schemas.microsoft.com/office/powerpoint/2010/main" val="416677263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63</a:t>
            </a:r>
            <a:endParaRPr lang="en-US" dirty="0"/>
          </a:p>
        </p:txBody>
      </p:sp>
      <p:sp>
        <p:nvSpPr>
          <p:cNvPr id="3" name="Content Placeholder 2"/>
          <p:cNvSpPr>
            <a:spLocks noGrp="1"/>
          </p:cNvSpPr>
          <p:nvPr>
            <p:ph idx="1"/>
          </p:nvPr>
        </p:nvSpPr>
        <p:spPr/>
        <p:txBody>
          <a:bodyPr/>
          <a:lstStyle/>
          <a:p>
            <a:pPr marL="114300" indent="0">
              <a:buNone/>
            </a:pPr>
            <a:r>
              <a:rPr lang="en-US" dirty="0" smtClean="0"/>
              <a:t>CARNIVAL : ENTERTAINMENT :: __________ : ____________</a:t>
            </a:r>
          </a:p>
          <a:p>
            <a:pPr marL="114300" indent="0">
              <a:buNone/>
            </a:pPr>
            <a:endParaRPr lang="en-US" dirty="0"/>
          </a:p>
          <a:p>
            <a:endParaRPr lang="en-US" dirty="0"/>
          </a:p>
          <a:p>
            <a:pPr marL="114300" indent="0">
              <a:buNone/>
            </a:pPr>
            <a:r>
              <a:rPr lang="en-US" dirty="0" smtClean="0"/>
              <a:t>1) poster </a:t>
            </a:r>
            <a:r>
              <a:rPr lang="en-US" dirty="0"/>
              <a:t>: propaganda </a:t>
            </a:r>
          </a:p>
          <a:p>
            <a:pPr marL="114300" indent="0">
              <a:buNone/>
            </a:pPr>
            <a:r>
              <a:rPr lang="en-US" dirty="0" smtClean="0"/>
              <a:t>2) handout </a:t>
            </a:r>
            <a:r>
              <a:rPr lang="en-US" dirty="0"/>
              <a:t>: welfare </a:t>
            </a:r>
            <a:endParaRPr lang="en-US" dirty="0" smtClean="0"/>
          </a:p>
          <a:p>
            <a:pPr marL="114300" indent="0">
              <a:buNone/>
            </a:pPr>
            <a:r>
              <a:rPr lang="en-US" dirty="0" smtClean="0"/>
              <a:t>3) encyclopedia </a:t>
            </a:r>
            <a:r>
              <a:rPr lang="en-US" dirty="0"/>
              <a:t>: information </a:t>
            </a:r>
            <a:endParaRPr lang="en-US" dirty="0" smtClean="0"/>
          </a:p>
          <a:p>
            <a:pPr marL="114300" indent="0">
              <a:buNone/>
            </a:pPr>
            <a:r>
              <a:rPr lang="en-US" dirty="0" smtClean="0"/>
              <a:t>4) statement </a:t>
            </a:r>
            <a:r>
              <a:rPr lang="en-US" dirty="0"/>
              <a:t>: persuasion </a:t>
            </a:r>
          </a:p>
          <a:p>
            <a:endParaRPr lang="en-US" dirty="0"/>
          </a:p>
          <a:p>
            <a:pPr marL="114300" indent="0">
              <a:buNone/>
            </a:pPr>
            <a:r>
              <a:rPr lang="en-US" dirty="0" smtClean="0">
                <a:solidFill>
                  <a:schemeClr val="bg1"/>
                </a:solidFill>
              </a:rPr>
              <a:t>3) Function</a:t>
            </a:r>
          </a:p>
          <a:p>
            <a:pPr marL="114300" indent="0">
              <a:buNone/>
            </a:pPr>
            <a:r>
              <a:rPr lang="en-US" dirty="0">
                <a:solidFill>
                  <a:schemeClr val="bg1"/>
                </a:solidFill>
              </a:rPr>
              <a:t>A </a:t>
            </a:r>
            <a:r>
              <a:rPr lang="en-US" i="1" dirty="0">
                <a:solidFill>
                  <a:schemeClr val="bg1"/>
                </a:solidFill>
              </a:rPr>
              <a:t>carnival </a:t>
            </a:r>
            <a:r>
              <a:rPr lang="en-US" dirty="0">
                <a:solidFill>
                  <a:schemeClr val="bg1"/>
                </a:solidFill>
              </a:rPr>
              <a:t>provides people with </a:t>
            </a:r>
            <a:r>
              <a:rPr lang="en-US" i="1" dirty="0">
                <a:solidFill>
                  <a:schemeClr val="bg1"/>
                </a:solidFill>
              </a:rPr>
              <a:t>entertainment. </a:t>
            </a:r>
            <a:r>
              <a:rPr lang="en-US" dirty="0">
                <a:solidFill>
                  <a:schemeClr val="bg1"/>
                </a:solidFill>
              </a:rPr>
              <a:t>An </a:t>
            </a:r>
            <a:r>
              <a:rPr lang="en-US" i="1" dirty="0">
                <a:solidFill>
                  <a:schemeClr val="bg1"/>
                </a:solidFill>
              </a:rPr>
              <a:t>encyclopedia </a:t>
            </a:r>
            <a:r>
              <a:rPr lang="en-US" dirty="0">
                <a:solidFill>
                  <a:schemeClr val="bg1"/>
                </a:solidFill>
              </a:rPr>
              <a:t>provides people with </a:t>
            </a:r>
            <a:r>
              <a:rPr lang="en-US" i="1" dirty="0">
                <a:solidFill>
                  <a:schemeClr val="bg1"/>
                </a:solidFill>
              </a:rPr>
              <a:t>information</a:t>
            </a:r>
            <a:r>
              <a:rPr lang="en-US" dirty="0">
                <a:solidFill>
                  <a:schemeClr val="bg1"/>
                </a:solidFill>
              </a:rPr>
              <a:t>. Therefore </a:t>
            </a:r>
            <a:r>
              <a:rPr lang="en-US" b="1" dirty="0">
                <a:solidFill>
                  <a:schemeClr val="bg1"/>
                </a:solidFill>
              </a:rPr>
              <a:t>(C) </a:t>
            </a:r>
            <a:r>
              <a:rPr lang="en-US" dirty="0">
                <a:solidFill>
                  <a:schemeClr val="bg1"/>
                </a:solidFill>
              </a:rPr>
              <a:t>is correct. </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84914109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64</a:t>
            </a:r>
            <a:endParaRPr lang="en-US" dirty="0"/>
          </a:p>
        </p:txBody>
      </p:sp>
      <p:sp>
        <p:nvSpPr>
          <p:cNvPr id="3" name="Content Placeholder 2"/>
          <p:cNvSpPr>
            <a:spLocks noGrp="1"/>
          </p:cNvSpPr>
          <p:nvPr>
            <p:ph idx="1"/>
          </p:nvPr>
        </p:nvSpPr>
        <p:spPr/>
        <p:txBody>
          <a:bodyPr/>
          <a:lstStyle/>
          <a:p>
            <a:pPr marL="114300" indent="0">
              <a:buNone/>
            </a:pPr>
            <a:r>
              <a:rPr lang="en-US" dirty="0" smtClean="0"/>
              <a:t>Inconceivable : Doubtful :: ___________ : ___________</a:t>
            </a:r>
            <a:endParaRPr lang="en-US" dirty="0"/>
          </a:p>
          <a:p>
            <a:pPr marL="114300" indent="0">
              <a:buNone/>
            </a:pPr>
            <a:endParaRPr lang="en-US" dirty="0"/>
          </a:p>
          <a:p>
            <a:pPr marL="114300" indent="0">
              <a:buNone/>
            </a:pPr>
            <a:r>
              <a:rPr lang="en-US" dirty="0" smtClean="0"/>
              <a:t>1) healthful </a:t>
            </a:r>
            <a:r>
              <a:rPr lang="en-US" dirty="0"/>
              <a:t>: beneficial </a:t>
            </a:r>
          </a:p>
          <a:p>
            <a:pPr marL="114300" indent="0">
              <a:buNone/>
            </a:pPr>
            <a:r>
              <a:rPr lang="en-US" dirty="0" smtClean="0"/>
              <a:t>2) credible </a:t>
            </a:r>
            <a:r>
              <a:rPr lang="en-US" dirty="0"/>
              <a:t>: plausible </a:t>
            </a:r>
            <a:endParaRPr lang="en-US" dirty="0" smtClean="0"/>
          </a:p>
          <a:p>
            <a:pPr marL="114300" indent="0">
              <a:buNone/>
            </a:pPr>
            <a:r>
              <a:rPr lang="en-US" dirty="0" smtClean="0"/>
              <a:t>3) indecent </a:t>
            </a:r>
            <a:r>
              <a:rPr lang="en-US" dirty="0"/>
              <a:t>: lustful </a:t>
            </a:r>
          </a:p>
          <a:p>
            <a:pPr marL="114300" indent="0">
              <a:buNone/>
            </a:pPr>
            <a:r>
              <a:rPr lang="en-US" dirty="0" smtClean="0"/>
              <a:t>4) sickening </a:t>
            </a:r>
            <a:r>
              <a:rPr lang="en-US" dirty="0"/>
              <a:t>: repugnant </a:t>
            </a:r>
          </a:p>
          <a:p>
            <a:endParaRPr lang="en-US" dirty="0"/>
          </a:p>
          <a:p>
            <a:pPr marL="114300" indent="0">
              <a:buNone/>
            </a:pPr>
            <a:r>
              <a:rPr lang="en-US" dirty="0" smtClean="0">
                <a:solidFill>
                  <a:schemeClr val="bg1"/>
                </a:solidFill>
              </a:rPr>
              <a:t>4) Degree</a:t>
            </a:r>
          </a:p>
          <a:p>
            <a:pPr marL="114300" indent="0">
              <a:buNone/>
            </a:pPr>
            <a:r>
              <a:rPr lang="en-US" i="1" dirty="0">
                <a:solidFill>
                  <a:schemeClr val="bg1"/>
                </a:solidFill>
              </a:rPr>
              <a:t>Inconceivable </a:t>
            </a:r>
            <a:r>
              <a:rPr lang="en-US" dirty="0">
                <a:solidFill>
                  <a:schemeClr val="bg1"/>
                </a:solidFill>
              </a:rPr>
              <a:t>means unbelievable or impossible to comprehend. Thus, something that is inconceivable is very </a:t>
            </a:r>
            <a:r>
              <a:rPr lang="en-US" i="1" dirty="0">
                <a:solidFill>
                  <a:schemeClr val="bg1"/>
                </a:solidFill>
              </a:rPr>
              <a:t>doubtful. Repugnant </a:t>
            </a:r>
            <a:r>
              <a:rPr lang="en-US" dirty="0">
                <a:solidFill>
                  <a:schemeClr val="bg1"/>
                </a:solidFill>
              </a:rPr>
              <a:t>means causing distaste or aversion. Thus, something that is </a:t>
            </a:r>
            <a:r>
              <a:rPr lang="en-US" i="1" dirty="0">
                <a:solidFill>
                  <a:schemeClr val="bg1"/>
                </a:solidFill>
              </a:rPr>
              <a:t>sickening </a:t>
            </a:r>
            <a:r>
              <a:rPr lang="en-US" dirty="0">
                <a:solidFill>
                  <a:schemeClr val="bg1"/>
                </a:solidFill>
              </a:rPr>
              <a:t>is very repugnant. Therefore </a:t>
            </a:r>
            <a:r>
              <a:rPr lang="en-US" b="1" dirty="0">
                <a:solidFill>
                  <a:schemeClr val="bg1"/>
                </a:solidFill>
              </a:rPr>
              <a:t>(D) </a:t>
            </a:r>
            <a:r>
              <a:rPr lang="en-US" dirty="0">
                <a:solidFill>
                  <a:schemeClr val="bg1"/>
                </a:solidFill>
              </a:rPr>
              <a:t>is correct. </a:t>
            </a:r>
          </a:p>
          <a:p>
            <a:pPr marL="114300" indent="0">
              <a:buNone/>
            </a:pPr>
            <a:endParaRPr lang="en-US" dirty="0" smtClean="0"/>
          </a:p>
        </p:txBody>
      </p:sp>
    </p:spTree>
    <p:extLst>
      <p:ext uri="{BB962C8B-B14F-4D97-AF65-F5344CB8AC3E}">
        <p14:creationId xmlns="" xmlns:p14="http://schemas.microsoft.com/office/powerpoint/2010/main" val="5782320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65</a:t>
            </a:r>
            <a:endParaRPr lang="en-US" dirty="0"/>
          </a:p>
        </p:txBody>
      </p:sp>
      <p:sp>
        <p:nvSpPr>
          <p:cNvPr id="3" name="Content Placeholder 2"/>
          <p:cNvSpPr>
            <a:spLocks noGrp="1"/>
          </p:cNvSpPr>
          <p:nvPr>
            <p:ph idx="1"/>
          </p:nvPr>
        </p:nvSpPr>
        <p:spPr/>
        <p:txBody>
          <a:bodyPr/>
          <a:lstStyle/>
          <a:p>
            <a:pPr marL="114300" indent="0">
              <a:buNone/>
            </a:pPr>
            <a:r>
              <a:rPr lang="en-US" dirty="0" smtClean="0"/>
              <a:t>Exhausting is to rejuvenate as ___________ is to ___________.</a:t>
            </a:r>
          </a:p>
          <a:p>
            <a:pPr marL="114300" indent="0">
              <a:buNone/>
            </a:pPr>
            <a:endParaRPr lang="en-US" dirty="0"/>
          </a:p>
          <a:p>
            <a:endParaRPr lang="en-US" dirty="0"/>
          </a:p>
          <a:p>
            <a:pPr marL="114300" indent="0">
              <a:buNone/>
            </a:pPr>
            <a:r>
              <a:rPr lang="en-US" dirty="0" smtClean="0"/>
              <a:t>1) disturbing </a:t>
            </a:r>
            <a:r>
              <a:rPr lang="en-US" dirty="0"/>
              <a:t>: soothing </a:t>
            </a:r>
          </a:p>
          <a:p>
            <a:pPr marL="114300" indent="0">
              <a:buNone/>
            </a:pPr>
            <a:r>
              <a:rPr lang="en-US" dirty="0" smtClean="0"/>
              <a:t>2) cruel </a:t>
            </a:r>
            <a:r>
              <a:rPr lang="en-US" dirty="0"/>
              <a:t>: ruthless </a:t>
            </a:r>
            <a:endParaRPr lang="en-US" dirty="0" smtClean="0"/>
          </a:p>
          <a:p>
            <a:pPr marL="114300" indent="0">
              <a:buNone/>
            </a:pPr>
            <a:r>
              <a:rPr lang="en-US" dirty="0" smtClean="0"/>
              <a:t>3)  </a:t>
            </a:r>
            <a:r>
              <a:rPr lang="en-US" dirty="0"/>
              <a:t>pitiful : miserable </a:t>
            </a:r>
          </a:p>
          <a:p>
            <a:pPr marL="114300" indent="0">
              <a:buNone/>
            </a:pPr>
            <a:r>
              <a:rPr lang="en-US" dirty="0" smtClean="0"/>
              <a:t>4) vexing </a:t>
            </a:r>
            <a:r>
              <a:rPr lang="en-US" dirty="0"/>
              <a:t>: irritating </a:t>
            </a:r>
          </a:p>
          <a:p>
            <a:endParaRPr lang="en-US" dirty="0"/>
          </a:p>
          <a:p>
            <a:r>
              <a:rPr lang="en-US" dirty="0"/>
              <a:t>  </a:t>
            </a:r>
          </a:p>
          <a:p>
            <a:pPr marL="114300" indent="0">
              <a:buNone/>
            </a:pPr>
            <a:endParaRPr lang="en-US" dirty="0"/>
          </a:p>
        </p:txBody>
      </p:sp>
    </p:spTree>
    <p:extLst>
      <p:ext uri="{BB962C8B-B14F-4D97-AF65-F5344CB8AC3E}">
        <p14:creationId xmlns="" xmlns:p14="http://schemas.microsoft.com/office/powerpoint/2010/main" val="42030960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66</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Corpse : Deceased :: ___________ : ____________</a:t>
            </a:r>
          </a:p>
          <a:p>
            <a:pPr marL="114300" indent="0">
              <a:buNone/>
            </a:pPr>
            <a:endParaRPr lang="en-US" i="1" dirty="0"/>
          </a:p>
          <a:p>
            <a:endParaRPr lang="en-US" dirty="0"/>
          </a:p>
          <a:p>
            <a:pPr marL="114300" indent="0">
              <a:buNone/>
            </a:pPr>
            <a:r>
              <a:rPr lang="en-US" dirty="0" smtClean="0"/>
              <a:t>1) infant </a:t>
            </a:r>
            <a:r>
              <a:rPr lang="en-US" dirty="0"/>
              <a:t>: nascent </a:t>
            </a:r>
          </a:p>
          <a:p>
            <a:pPr marL="114300" indent="0">
              <a:buNone/>
            </a:pPr>
            <a:r>
              <a:rPr lang="en-US" dirty="0" smtClean="0"/>
              <a:t>2) prophet </a:t>
            </a:r>
            <a:r>
              <a:rPr lang="en-US" dirty="0"/>
              <a:t>: skeptical </a:t>
            </a:r>
          </a:p>
          <a:p>
            <a:pPr marL="114300" indent="0">
              <a:buNone/>
            </a:pPr>
            <a:r>
              <a:rPr lang="en-US" dirty="0" smtClean="0"/>
              <a:t>3) tyrant </a:t>
            </a:r>
            <a:r>
              <a:rPr lang="en-US" dirty="0"/>
              <a:t>: easygoing </a:t>
            </a:r>
          </a:p>
          <a:p>
            <a:pPr marL="114300" indent="0">
              <a:buNone/>
            </a:pPr>
            <a:r>
              <a:rPr lang="en-US" dirty="0" smtClean="0"/>
              <a:t>4) athlete </a:t>
            </a:r>
            <a:r>
              <a:rPr lang="en-US" dirty="0"/>
              <a:t>: sluggish </a:t>
            </a:r>
          </a:p>
          <a:p>
            <a:endParaRPr lang="en-US" dirty="0"/>
          </a:p>
          <a:p>
            <a:r>
              <a:rPr lang="en-US" dirty="0" smtClean="0">
                <a:solidFill>
                  <a:schemeClr val="bg1"/>
                </a:solidFill>
              </a:rPr>
              <a:t>Characteristic  </a:t>
            </a:r>
            <a:endParaRPr lang="en-US" dirty="0">
              <a:solidFill>
                <a:schemeClr val="bg1"/>
              </a:solidFill>
            </a:endParaRPr>
          </a:p>
          <a:p>
            <a:pPr marL="114300" indent="0">
              <a:buNone/>
            </a:pPr>
            <a:endParaRPr lang="en-US" i="1" dirty="0" smtClean="0">
              <a:solidFill>
                <a:schemeClr val="bg1"/>
              </a:solidFill>
            </a:endParaRPr>
          </a:p>
          <a:p>
            <a:pPr marL="114300" indent="0">
              <a:buNone/>
            </a:pPr>
            <a:endParaRPr lang="en-US" i="1" dirty="0">
              <a:solidFill>
                <a:schemeClr val="bg1"/>
              </a:solidFill>
            </a:endParaRPr>
          </a:p>
          <a:p>
            <a:pPr marL="114300" indent="0">
              <a:buNone/>
            </a:pPr>
            <a:r>
              <a:rPr lang="en-US" i="1" dirty="0" smtClean="0">
                <a:solidFill>
                  <a:schemeClr val="bg1"/>
                </a:solidFill>
              </a:rPr>
              <a:t>1) Characteristic</a:t>
            </a:r>
          </a:p>
        </p:txBody>
      </p:sp>
    </p:spTree>
    <p:extLst>
      <p:ext uri="{BB962C8B-B14F-4D97-AF65-F5344CB8AC3E}">
        <p14:creationId xmlns="" xmlns:p14="http://schemas.microsoft.com/office/powerpoint/2010/main" val="311862122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67</a:t>
            </a:r>
            <a:endParaRPr lang="en-US" dirty="0"/>
          </a:p>
        </p:txBody>
      </p:sp>
      <p:sp>
        <p:nvSpPr>
          <p:cNvPr id="3" name="Content Placeholder 2"/>
          <p:cNvSpPr>
            <a:spLocks noGrp="1"/>
          </p:cNvSpPr>
          <p:nvPr>
            <p:ph idx="1"/>
          </p:nvPr>
        </p:nvSpPr>
        <p:spPr/>
        <p:txBody>
          <a:bodyPr/>
          <a:lstStyle/>
          <a:p>
            <a:r>
              <a:rPr lang="en-US" dirty="0" smtClean="0"/>
              <a:t>Lamentation : Sorrow :: __________ : __________</a:t>
            </a:r>
          </a:p>
          <a:p>
            <a:pPr marL="114300" indent="0">
              <a:buNone/>
            </a:pPr>
            <a:endParaRPr lang="en-US" dirty="0"/>
          </a:p>
          <a:p>
            <a:pPr marL="114300" indent="0">
              <a:buNone/>
            </a:pPr>
            <a:r>
              <a:rPr lang="en-US" dirty="0" smtClean="0"/>
              <a:t>1) psalm </a:t>
            </a:r>
            <a:r>
              <a:rPr lang="en-US" dirty="0"/>
              <a:t>: warning </a:t>
            </a:r>
          </a:p>
          <a:p>
            <a:pPr marL="114300" indent="0">
              <a:buNone/>
            </a:pPr>
            <a:r>
              <a:rPr lang="en-US" dirty="0" smtClean="0"/>
              <a:t>2) sonnet </a:t>
            </a:r>
            <a:r>
              <a:rPr lang="en-US" dirty="0"/>
              <a:t>: religion </a:t>
            </a:r>
          </a:p>
          <a:p>
            <a:pPr marL="114300" indent="0">
              <a:buNone/>
            </a:pPr>
            <a:r>
              <a:rPr lang="en-US" dirty="0" smtClean="0"/>
              <a:t>3)  </a:t>
            </a:r>
            <a:r>
              <a:rPr lang="en-US" dirty="0"/>
              <a:t>eulogy : praise </a:t>
            </a:r>
          </a:p>
          <a:p>
            <a:pPr marL="114300" indent="0">
              <a:buNone/>
            </a:pPr>
            <a:r>
              <a:rPr lang="en-US" dirty="0" smtClean="0"/>
              <a:t>4) newspaper </a:t>
            </a:r>
            <a:r>
              <a:rPr lang="en-US" dirty="0"/>
              <a:t>: disapproval </a:t>
            </a:r>
          </a:p>
          <a:p>
            <a:endParaRPr lang="en-US" dirty="0"/>
          </a:p>
          <a:p>
            <a:r>
              <a:rPr lang="en-US" dirty="0">
                <a:solidFill>
                  <a:schemeClr val="bg1"/>
                </a:solidFill>
              </a:rPr>
              <a:t> </a:t>
            </a:r>
            <a:r>
              <a:rPr lang="en-US" dirty="0" smtClean="0">
                <a:solidFill>
                  <a:schemeClr val="bg1"/>
                </a:solidFill>
              </a:rPr>
              <a:t>3—Function </a:t>
            </a:r>
            <a:endParaRPr lang="en-US" dirty="0">
              <a:solidFill>
                <a:schemeClr val="bg1"/>
              </a:solidFill>
            </a:endParaRPr>
          </a:p>
          <a:p>
            <a:pPr marL="114300" indent="0">
              <a:buNone/>
            </a:pPr>
            <a:r>
              <a:rPr lang="en-US" dirty="0">
                <a:solidFill>
                  <a:schemeClr val="bg1"/>
                </a:solidFill>
              </a:rPr>
              <a:t>A </a:t>
            </a:r>
            <a:r>
              <a:rPr lang="en-US" i="1" dirty="0">
                <a:solidFill>
                  <a:schemeClr val="bg1"/>
                </a:solidFill>
              </a:rPr>
              <a:t>lamentation </a:t>
            </a:r>
            <a:r>
              <a:rPr lang="en-US" dirty="0">
                <a:solidFill>
                  <a:schemeClr val="bg1"/>
                </a:solidFill>
              </a:rPr>
              <a:t>is an expression of sadness or grief. </a:t>
            </a:r>
            <a:r>
              <a:rPr lang="en-US" i="1" dirty="0">
                <a:solidFill>
                  <a:schemeClr val="bg1"/>
                </a:solidFill>
              </a:rPr>
              <a:t>Sorrow </a:t>
            </a:r>
            <a:r>
              <a:rPr lang="en-US" dirty="0">
                <a:solidFill>
                  <a:schemeClr val="bg1"/>
                </a:solidFill>
              </a:rPr>
              <a:t>is sadness or grief. Thus, a lamentation is an expression of sorrow. A </a:t>
            </a:r>
            <a:r>
              <a:rPr lang="en-US" i="1" dirty="0">
                <a:solidFill>
                  <a:schemeClr val="bg1"/>
                </a:solidFill>
              </a:rPr>
              <a:t>eulogy </a:t>
            </a:r>
            <a:r>
              <a:rPr lang="en-US" dirty="0">
                <a:solidFill>
                  <a:schemeClr val="bg1"/>
                </a:solidFill>
              </a:rPr>
              <a:t>is an expression of </a:t>
            </a:r>
            <a:r>
              <a:rPr lang="en-US" i="1" dirty="0">
                <a:solidFill>
                  <a:schemeClr val="bg1"/>
                </a:solidFill>
              </a:rPr>
              <a:t>praise. </a:t>
            </a:r>
            <a:r>
              <a:rPr lang="en-US" dirty="0">
                <a:solidFill>
                  <a:schemeClr val="bg1"/>
                </a:solidFill>
              </a:rPr>
              <a:t>Therefore </a:t>
            </a:r>
            <a:r>
              <a:rPr lang="en-US" b="1" dirty="0">
                <a:solidFill>
                  <a:schemeClr val="bg1"/>
                </a:solidFill>
              </a:rPr>
              <a:t>(C) </a:t>
            </a:r>
            <a:r>
              <a:rPr lang="en-US" dirty="0">
                <a:solidFill>
                  <a:schemeClr val="bg1"/>
                </a:solidFill>
              </a:rPr>
              <a:t>is correct. </a:t>
            </a:r>
          </a:p>
        </p:txBody>
      </p:sp>
    </p:spTree>
    <p:extLst>
      <p:ext uri="{BB962C8B-B14F-4D97-AF65-F5344CB8AC3E}">
        <p14:creationId xmlns="" xmlns:p14="http://schemas.microsoft.com/office/powerpoint/2010/main" val="3429608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a:t>
            </a:r>
            <a:endParaRPr lang="en-US" dirty="0"/>
          </a:p>
        </p:txBody>
      </p:sp>
      <p:sp>
        <p:nvSpPr>
          <p:cNvPr id="3" name="Content Placeholder 2"/>
          <p:cNvSpPr>
            <a:spLocks noGrp="1"/>
          </p:cNvSpPr>
          <p:nvPr>
            <p:ph idx="1"/>
          </p:nvPr>
        </p:nvSpPr>
        <p:spPr/>
        <p:txBody>
          <a:bodyPr/>
          <a:lstStyle/>
          <a:p>
            <a:pPr marL="114300" indent="0">
              <a:buNone/>
            </a:pPr>
            <a:r>
              <a:rPr lang="en-US" sz="2400" b="1" dirty="0" err="1" smtClean="0"/>
              <a:t>Sheep:Forage</a:t>
            </a:r>
            <a:r>
              <a:rPr lang="en-US" sz="2400" b="1" dirty="0" smtClean="0"/>
              <a:t>::Outlaws:  </a:t>
            </a:r>
            <a:r>
              <a:rPr lang="en-US" sz="2400" b="1" dirty="0"/>
              <a:t>________________</a:t>
            </a:r>
          </a:p>
          <a:p>
            <a:pPr marL="114300" indent="0">
              <a:buNone/>
            </a:pPr>
            <a:endParaRPr lang="en-US" sz="2400" b="1" dirty="0"/>
          </a:p>
          <a:p>
            <a:pPr marL="857250" indent="-742950">
              <a:buAutoNum type="alphaLcParenR"/>
            </a:pPr>
            <a:r>
              <a:rPr lang="en-US" sz="2400" b="1" dirty="0" smtClean="0"/>
              <a:t>Plunder</a:t>
            </a:r>
            <a:endParaRPr lang="en-US" sz="2400" b="1" dirty="0"/>
          </a:p>
          <a:p>
            <a:pPr marL="857250" indent="-742950">
              <a:buAutoNum type="alphaLcParenR"/>
            </a:pPr>
            <a:r>
              <a:rPr lang="en-US" sz="2400" b="1" dirty="0" smtClean="0"/>
              <a:t>Mar</a:t>
            </a:r>
            <a:endParaRPr lang="en-US" sz="2400" b="1" dirty="0"/>
          </a:p>
          <a:p>
            <a:pPr marL="857250" indent="-742950">
              <a:buAutoNum type="alphaLcParenR"/>
            </a:pPr>
            <a:r>
              <a:rPr lang="en-US" sz="2400" b="1" dirty="0" smtClean="0"/>
              <a:t>Shoot</a:t>
            </a:r>
            <a:endParaRPr lang="en-US" sz="2400" b="1" dirty="0"/>
          </a:p>
          <a:p>
            <a:pPr marL="857250" indent="-742950">
              <a:buAutoNum type="alphaLcParenR"/>
            </a:pPr>
            <a:r>
              <a:rPr lang="en-US" sz="2400" b="1" dirty="0" smtClean="0"/>
              <a:t>Run</a:t>
            </a:r>
            <a:endParaRPr lang="en-US" sz="2400" b="1" dirty="0"/>
          </a:p>
          <a:p>
            <a:pPr marL="857250" indent="-742950">
              <a:buAutoNum type="alphaLcParenR"/>
            </a:pPr>
            <a:r>
              <a:rPr lang="en-US" sz="2400" b="1" dirty="0" smtClean="0"/>
              <a:t>Graze</a:t>
            </a:r>
            <a:endParaRPr lang="en-US" sz="2400" b="1" dirty="0"/>
          </a:p>
          <a:p>
            <a:endParaRPr lang="en-US" dirty="0" smtClean="0"/>
          </a:p>
          <a:p>
            <a:pPr marL="114300" indent="0">
              <a:buNone/>
            </a:pPr>
            <a:r>
              <a:rPr lang="en-US" dirty="0" smtClean="0">
                <a:solidFill>
                  <a:schemeClr val="bg1"/>
                </a:solidFill>
              </a:rPr>
              <a:t>A—Characteristic</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69367917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68</a:t>
            </a:r>
            <a:endParaRPr lang="en-US" dirty="0"/>
          </a:p>
        </p:txBody>
      </p:sp>
      <p:sp>
        <p:nvSpPr>
          <p:cNvPr id="3" name="Content Placeholder 2"/>
          <p:cNvSpPr>
            <a:spLocks noGrp="1"/>
          </p:cNvSpPr>
          <p:nvPr>
            <p:ph idx="1"/>
          </p:nvPr>
        </p:nvSpPr>
        <p:spPr/>
        <p:txBody>
          <a:bodyPr/>
          <a:lstStyle/>
          <a:p>
            <a:pPr marL="114300" indent="0">
              <a:buNone/>
            </a:pPr>
            <a:r>
              <a:rPr lang="en-US" dirty="0" smtClean="0"/>
              <a:t>Medal : Accolade :: __________ : __________</a:t>
            </a:r>
          </a:p>
          <a:p>
            <a:pPr marL="114300" indent="0">
              <a:buNone/>
            </a:pPr>
            <a:endParaRPr lang="en-US" dirty="0" smtClean="0"/>
          </a:p>
          <a:p>
            <a:pPr marL="114300" indent="0">
              <a:buNone/>
            </a:pPr>
            <a:r>
              <a:rPr lang="en-US" dirty="0" smtClean="0"/>
              <a:t>1) song </a:t>
            </a:r>
            <a:r>
              <a:rPr lang="en-US" dirty="0"/>
              <a:t>: hymnal </a:t>
            </a:r>
          </a:p>
          <a:p>
            <a:pPr marL="114300" indent="0">
              <a:buNone/>
            </a:pPr>
            <a:r>
              <a:rPr lang="en-US" dirty="0" smtClean="0"/>
              <a:t>2) cauldron </a:t>
            </a:r>
            <a:r>
              <a:rPr lang="en-US" dirty="0"/>
              <a:t>: kettle </a:t>
            </a:r>
          </a:p>
          <a:p>
            <a:pPr marL="114300" indent="0">
              <a:buNone/>
            </a:pPr>
            <a:r>
              <a:rPr lang="en-US" dirty="0" smtClean="0"/>
              <a:t>3) fire </a:t>
            </a:r>
            <a:r>
              <a:rPr lang="en-US" dirty="0"/>
              <a:t>: kindling </a:t>
            </a:r>
          </a:p>
          <a:p>
            <a:pPr marL="114300" indent="0">
              <a:buNone/>
            </a:pPr>
            <a:r>
              <a:rPr lang="en-US" dirty="0" smtClean="0"/>
              <a:t>4) airplane </a:t>
            </a:r>
            <a:r>
              <a:rPr lang="en-US" dirty="0"/>
              <a:t>: hangar </a:t>
            </a:r>
          </a:p>
          <a:p>
            <a:endParaRPr lang="en-US" dirty="0"/>
          </a:p>
          <a:p>
            <a:r>
              <a:rPr lang="en-US" dirty="0" smtClean="0">
                <a:solidFill>
                  <a:schemeClr val="bg1"/>
                </a:solidFill>
              </a:rPr>
              <a:t>2—Type/Kind  </a:t>
            </a:r>
            <a:endParaRPr lang="en-US" dirty="0">
              <a:solidFill>
                <a:schemeClr val="bg1"/>
              </a:solidFill>
            </a:endParaRPr>
          </a:p>
          <a:p>
            <a:pPr marL="114300" indent="0">
              <a:buNone/>
            </a:pPr>
            <a:endParaRPr lang="en-US" dirty="0" smtClean="0">
              <a:solidFill>
                <a:schemeClr val="bg1"/>
              </a:solidFill>
            </a:endParaRPr>
          </a:p>
          <a:p>
            <a:pPr marL="114300" indent="0">
              <a:buNone/>
            </a:pPr>
            <a:r>
              <a:rPr lang="en-US" dirty="0">
                <a:solidFill>
                  <a:schemeClr val="bg1"/>
                </a:solidFill>
              </a:rPr>
              <a:t>An </a:t>
            </a:r>
            <a:r>
              <a:rPr lang="en-US" i="1" dirty="0">
                <a:solidFill>
                  <a:schemeClr val="bg1"/>
                </a:solidFill>
              </a:rPr>
              <a:t>accolade </a:t>
            </a:r>
            <a:r>
              <a:rPr lang="en-US" dirty="0">
                <a:solidFill>
                  <a:schemeClr val="bg1"/>
                </a:solidFill>
              </a:rPr>
              <a:t>is an award or prize. Thus, a </a:t>
            </a:r>
            <a:r>
              <a:rPr lang="en-US" i="1" dirty="0">
                <a:solidFill>
                  <a:schemeClr val="bg1"/>
                </a:solidFill>
              </a:rPr>
              <a:t>medal </a:t>
            </a:r>
            <a:r>
              <a:rPr lang="en-US" dirty="0">
                <a:solidFill>
                  <a:schemeClr val="bg1"/>
                </a:solidFill>
              </a:rPr>
              <a:t>is a type of accolade. A </a:t>
            </a:r>
            <a:r>
              <a:rPr lang="en-US" i="1" dirty="0">
                <a:solidFill>
                  <a:schemeClr val="bg1"/>
                </a:solidFill>
              </a:rPr>
              <a:t>cauldron </a:t>
            </a:r>
            <a:r>
              <a:rPr lang="en-US" dirty="0">
                <a:solidFill>
                  <a:schemeClr val="bg1"/>
                </a:solidFill>
              </a:rPr>
              <a:t>is a type of </a:t>
            </a:r>
            <a:r>
              <a:rPr lang="en-US" i="1" dirty="0">
                <a:solidFill>
                  <a:schemeClr val="bg1"/>
                </a:solidFill>
              </a:rPr>
              <a:t>kettle</a:t>
            </a:r>
            <a:r>
              <a:rPr lang="en-US" dirty="0">
                <a:solidFill>
                  <a:schemeClr val="bg1"/>
                </a:solidFill>
              </a:rPr>
              <a:t>. Therefore </a:t>
            </a:r>
            <a:r>
              <a:rPr lang="en-US" b="1" dirty="0">
                <a:solidFill>
                  <a:schemeClr val="bg1"/>
                </a:solidFill>
              </a:rPr>
              <a:t>(B) </a:t>
            </a:r>
            <a:r>
              <a:rPr lang="en-US" dirty="0">
                <a:solidFill>
                  <a:schemeClr val="bg1"/>
                </a:solidFill>
              </a:rPr>
              <a:t>is correct. </a:t>
            </a:r>
          </a:p>
        </p:txBody>
      </p:sp>
    </p:spTree>
    <p:extLst>
      <p:ext uri="{BB962C8B-B14F-4D97-AF65-F5344CB8AC3E}">
        <p14:creationId xmlns="" xmlns:p14="http://schemas.microsoft.com/office/powerpoint/2010/main" val="380249416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69</a:t>
            </a:r>
            <a:endParaRPr lang="en-US" dirty="0"/>
          </a:p>
        </p:txBody>
      </p:sp>
      <p:sp>
        <p:nvSpPr>
          <p:cNvPr id="3" name="Content Placeholder 2"/>
          <p:cNvSpPr>
            <a:spLocks noGrp="1"/>
          </p:cNvSpPr>
          <p:nvPr>
            <p:ph idx="1"/>
          </p:nvPr>
        </p:nvSpPr>
        <p:spPr/>
        <p:txBody>
          <a:bodyPr/>
          <a:lstStyle/>
          <a:p>
            <a:pPr marL="114300" indent="0">
              <a:buNone/>
            </a:pPr>
            <a:r>
              <a:rPr lang="en-US" dirty="0" smtClean="0"/>
              <a:t>Provisional : Permanent :: __________ : __________</a:t>
            </a:r>
          </a:p>
          <a:p>
            <a:pPr marL="114300" indent="0">
              <a:buNone/>
            </a:pPr>
            <a:endParaRPr lang="en-US" dirty="0"/>
          </a:p>
          <a:p>
            <a:pPr marL="114300" indent="0">
              <a:buNone/>
            </a:pPr>
            <a:r>
              <a:rPr lang="en-US" dirty="0" smtClean="0"/>
              <a:t>1) aggressive </a:t>
            </a:r>
            <a:r>
              <a:rPr lang="en-US" dirty="0"/>
              <a:t>: fierce </a:t>
            </a:r>
          </a:p>
          <a:p>
            <a:pPr marL="114300" indent="0">
              <a:buNone/>
            </a:pPr>
            <a:r>
              <a:rPr lang="en-US" dirty="0" smtClean="0"/>
              <a:t>2) improved </a:t>
            </a:r>
            <a:r>
              <a:rPr lang="en-US" dirty="0"/>
              <a:t>: enhanced </a:t>
            </a:r>
            <a:endParaRPr lang="en-US" dirty="0" smtClean="0"/>
          </a:p>
          <a:p>
            <a:pPr marL="114300" indent="0">
              <a:buNone/>
            </a:pPr>
            <a:r>
              <a:rPr lang="en-US" dirty="0" smtClean="0"/>
              <a:t>3) undercover </a:t>
            </a:r>
            <a:r>
              <a:rPr lang="en-US" dirty="0"/>
              <a:t>: covert </a:t>
            </a:r>
          </a:p>
          <a:p>
            <a:pPr marL="114300" indent="0">
              <a:buNone/>
            </a:pPr>
            <a:r>
              <a:rPr lang="en-US" dirty="0" smtClean="0"/>
              <a:t>4) moderate </a:t>
            </a:r>
            <a:r>
              <a:rPr lang="en-US" dirty="0"/>
              <a:t>: extreme </a:t>
            </a:r>
          </a:p>
          <a:p>
            <a:endParaRPr lang="en-US" dirty="0"/>
          </a:p>
          <a:p>
            <a:r>
              <a:rPr lang="en-US" dirty="0">
                <a:solidFill>
                  <a:schemeClr val="bg1"/>
                </a:solidFill>
              </a:rPr>
              <a:t>  </a:t>
            </a:r>
            <a:r>
              <a:rPr lang="en-US" dirty="0" smtClean="0">
                <a:solidFill>
                  <a:schemeClr val="bg1"/>
                </a:solidFill>
              </a:rPr>
              <a:t>4—definition (Antonym) </a:t>
            </a:r>
          </a:p>
          <a:p>
            <a:r>
              <a:rPr lang="en-US" i="1" dirty="0">
                <a:solidFill>
                  <a:schemeClr val="bg1"/>
                </a:solidFill>
              </a:rPr>
              <a:t>Provisional </a:t>
            </a:r>
            <a:r>
              <a:rPr lang="en-US" dirty="0">
                <a:solidFill>
                  <a:schemeClr val="bg1"/>
                </a:solidFill>
              </a:rPr>
              <a:t>means temporary or conditional. Thus, provisional is the opposite of </a:t>
            </a:r>
            <a:r>
              <a:rPr lang="en-US" i="1" dirty="0">
                <a:solidFill>
                  <a:schemeClr val="bg1"/>
                </a:solidFill>
              </a:rPr>
              <a:t>permanent</a:t>
            </a:r>
            <a:r>
              <a:rPr lang="en-US" dirty="0">
                <a:solidFill>
                  <a:schemeClr val="bg1"/>
                </a:solidFill>
              </a:rPr>
              <a:t>. </a:t>
            </a:r>
            <a:r>
              <a:rPr lang="en-US" i="1" dirty="0">
                <a:solidFill>
                  <a:schemeClr val="bg1"/>
                </a:solidFill>
              </a:rPr>
              <a:t>Moderate </a:t>
            </a:r>
            <a:r>
              <a:rPr lang="en-US" dirty="0">
                <a:solidFill>
                  <a:schemeClr val="bg1"/>
                </a:solidFill>
              </a:rPr>
              <a:t>is the opposite of </a:t>
            </a:r>
            <a:r>
              <a:rPr lang="en-US" i="1" dirty="0">
                <a:solidFill>
                  <a:schemeClr val="bg1"/>
                </a:solidFill>
              </a:rPr>
              <a:t>extreme</a:t>
            </a:r>
            <a:r>
              <a:rPr lang="en-US" dirty="0">
                <a:solidFill>
                  <a:schemeClr val="bg1"/>
                </a:solidFill>
              </a:rPr>
              <a:t>. Therefore </a:t>
            </a:r>
            <a:r>
              <a:rPr lang="en-US" b="1" dirty="0">
                <a:solidFill>
                  <a:schemeClr val="bg1"/>
                </a:solidFill>
              </a:rPr>
              <a:t>(D) </a:t>
            </a:r>
            <a:r>
              <a:rPr lang="en-US" dirty="0">
                <a:solidFill>
                  <a:schemeClr val="bg1"/>
                </a:solidFill>
              </a:rPr>
              <a:t>is correct. </a:t>
            </a:r>
          </a:p>
          <a:p>
            <a:pPr marL="114300" indent="0">
              <a:buNone/>
            </a:pPr>
            <a:endParaRPr lang="en-US" dirty="0">
              <a:solidFill>
                <a:schemeClr val="bg1"/>
              </a:solidFill>
            </a:endParaRPr>
          </a:p>
        </p:txBody>
      </p:sp>
    </p:spTree>
    <p:extLst>
      <p:ext uri="{BB962C8B-B14F-4D97-AF65-F5344CB8AC3E}">
        <p14:creationId xmlns="" xmlns:p14="http://schemas.microsoft.com/office/powerpoint/2010/main" val="303093606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70</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Foolish is to sagacity as __________ : __________</a:t>
            </a:r>
          </a:p>
          <a:p>
            <a:endParaRPr lang="en-US" dirty="0"/>
          </a:p>
          <a:p>
            <a:pPr marL="114300" indent="0">
              <a:buNone/>
            </a:pPr>
            <a:endParaRPr lang="en-US" dirty="0"/>
          </a:p>
          <a:p>
            <a:pPr marL="114300" indent="0">
              <a:buNone/>
            </a:pPr>
            <a:r>
              <a:rPr lang="en-US" dirty="0" smtClean="0"/>
              <a:t>1) miserly </a:t>
            </a:r>
            <a:r>
              <a:rPr lang="en-US" dirty="0"/>
              <a:t>: generosity </a:t>
            </a:r>
          </a:p>
          <a:p>
            <a:pPr marL="114300" indent="0">
              <a:buNone/>
            </a:pPr>
            <a:r>
              <a:rPr lang="en-US" dirty="0" smtClean="0"/>
              <a:t>2) tangible </a:t>
            </a:r>
            <a:r>
              <a:rPr lang="en-US" dirty="0"/>
              <a:t>: fingers </a:t>
            </a:r>
          </a:p>
          <a:p>
            <a:pPr marL="114300" indent="0">
              <a:buNone/>
            </a:pPr>
            <a:r>
              <a:rPr lang="en-US" dirty="0" smtClean="0"/>
              <a:t>3) tardy </a:t>
            </a:r>
            <a:r>
              <a:rPr lang="en-US" dirty="0"/>
              <a:t>: time </a:t>
            </a:r>
          </a:p>
          <a:p>
            <a:pPr marL="114300" indent="0">
              <a:buNone/>
            </a:pPr>
            <a:r>
              <a:rPr lang="en-US" dirty="0" smtClean="0"/>
              <a:t>4) infamous </a:t>
            </a:r>
            <a:r>
              <a:rPr lang="en-US" dirty="0"/>
              <a:t>: celebrity </a:t>
            </a:r>
          </a:p>
          <a:p>
            <a:endParaRPr lang="en-US" dirty="0"/>
          </a:p>
          <a:p>
            <a:pPr marL="114300" indent="0">
              <a:buNone/>
            </a:pPr>
            <a:endParaRPr lang="en-US" dirty="0" smtClean="0"/>
          </a:p>
          <a:p>
            <a:r>
              <a:rPr lang="en-US" dirty="0" smtClean="0">
                <a:solidFill>
                  <a:schemeClr val="bg1"/>
                </a:solidFill>
              </a:rPr>
              <a:t>A—LACK</a:t>
            </a:r>
          </a:p>
          <a:p>
            <a:r>
              <a:rPr lang="en-US" i="1" dirty="0" smtClean="0">
                <a:solidFill>
                  <a:schemeClr val="bg1"/>
                </a:solidFill>
              </a:rPr>
              <a:t>Sagacity </a:t>
            </a:r>
            <a:r>
              <a:rPr lang="en-US" dirty="0">
                <a:solidFill>
                  <a:schemeClr val="bg1"/>
                </a:solidFill>
              </a:rPr>
              <a:t>is wisdom. Thus, someone who is </a:t>
            </a:r>
            <a:r>
              <a:rPr lang="en-US" i="1" dirty="0">
                <a:solidFill>
                  <a:schemeClr val="bg1"/>
                </a:solidFill>
              </a:rPr>
              <a:t>foolish </a:t>
            </a:r>
            <a:r>
              <a:rPr lang="en-US" dirty="0">
                <a:solidFill>
                  <a:schemeClr val="bg1"/>
                </a:solidFill>
              </a:rPr>
              <a:t>lacks sagacity. </a:t>
            </a:r>
            <a:r>
              <a:rPr lang="en-US" i="1" dirty="0">
                <a:solidFill>
                  <a:schemeClr val="bg1"/>
                </a:solidFill>
              </a:rPr>
              <a:t>Miserly </a:t>
            </a:r>
            <a:r>
              <a:rPr lang="en-US" dirty="0">
                <a:solidFill>
                  <a:schemeClr val="bg1"/>
                </a:solidFill>
              </a:rPr>
              <a:t>mean stingy or greedy. Thus, someone who is miserly lacks </a:t>
            </a:r>
            <a:r>
              <a:rPr lang="en-US" i="1" dirty="0">
                <a:solidFill>
                  <a:schemeClr val="bg1"/>
                </a:solidFill>
              </a:rPr>
              <a:t>generosity</a:t>
            </a:r>
            <a:r>
              <a:rPr lang="en-US" dirty="0">
                <a:solidFill>
                  <a:schemeClr val="bg1"/>
                </a:solidFill>
              </a:rPr>
              <a:t>. Therefore </a:t>
            </a:r>
            <a:r>
              <a:rPr lang="en-US" b="1" dirty="0">
                <a:solidFill>
                  <a:schemeClr val="bg1"/>
                </a:solidFill>
              </a:rPr>
              <a:t>(A) </a:t>
            </a:r>
            <a:r>
              <a:rPr lang="en-US" dirty="0">
                <a:solidFill>
                  <a:schemeClr val="bg1"/>
                </a:solidFill>
              </a:rPr>
              <a:t>is correct</a:t>
            </a:r>
            <a:r>
              <a:rPr lang="en-US" dirty="0"/>
              <a:t>. </a:t>
            </a:r>
          </a:p>
        </p:txBody>
      </p:sp>
    </p:spTree>
    <p:extLst>
      <p:ext uri="{BB962C8B-B14F-4D97-AF65-F5344CB8AC3E}">
        <p14:creationId xmlns="" xmlns:p14="http://schemas.microsoft.com/office/powerpoint/2010/main" val="32924995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71</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smtClean="0"/>
              <a:t>Euphemism : Inoffensive :: ___________ : </a:t>
            </a:r>
          </a:p>
          <a:p>
            <a:pPr marL="114300" indent="0">
              <a:buNone/>
            </a:pPr>
            <a:endParaRPr lang="en-US" dirty="0"/>
          </a:p>
          <a:p>
            <a:pPr marL="114300" indent="0">
              <a:buNone/>
            </a:pPr>
            <a:r>
              <a:rPr lang="en-US" dirty="0" smtClean="0"/>
              <a:t>1) charlatan </a:t>
            </a:r>
            <a:r>
              <a:rPr lang="en-US" dirty="0"/>
              <a:t>: dishonest </a:t>
            </a:r>
          </a:p>
          <a:p>
            <a:pPr marL="114300" indent="0">
              <a:buNone/>
            </a:pPr>
            <a:r>
              <a:rPr lang="en-US" dirty="0" smtClean="0"/>
              <a:t>2) wizard </a:t>
            </a:r>
            <a:r>
              <a:rPr lang="en-US" dirty="0"/>
              <a:t>: mundane </a:t>
            </a:r>
          </a:p>
          <a:p>
            <a:pPr marL="114300" indent="0">
              <a:buNone/>
            </a:pPr>
            <a:r>
              <a:rPr lang="en-US" dirty="0" smtClean="0"/>
              <a:t>3) scorpion </a:t>
            </a:r>
            <a:r>
              <a:rPr lang="en-US" dirty="0"/>
              <a:t>: harmless </a:t>
            </a:r>
          </a:p>
          <a:p>
            <a:pPr marL="114300" indent="0">
              <a:buNone/>
            </a:pPr>
            <a:r>
              <a:rPr lang="en-US" dirty="0" smtClean="0"/>
              <a:t>4) gymnast </a:t>
            </a:r>
            <a:r>
              <a:rPr lang="en-US" dirty="0"/>
              <a:t>: clumsy </a:t>
            </a:r>
          </a:p>
          <a:p>
            <a:endParaRPr lang="en-US" dirty="0"/>
          </a:p>
          <a:p>
            <a:r>
              <a:rPr lang="en-US" dirty="0" smtClean="0">
                <a:solidFill>
                  <a:schemeClr val="bg1"/>
                </a:solidFill>
              </a:rPr>
              <a:t>1—Characteristic  </a:t>
            </a:r>
            <a:endParaRPr lang="en-US" dirty="0">
              <a:solidFill>
                <a:schemeClr val="bg1"/>
              </a:solidFill>
            </a:endParaRPr>
          </a:p>
          <a:p>
            <a:pPr marL="114300" indent="0">
              <a:buNone/>
            </a:pPr>
            <a:endParaRPr lang="en-US" dirty="0" smtClean="0">
              <a:solidFill>
                <a:schemeClr val="bg1"/>
              </a:solidFill>
            </a:endParaRPr>
          </a:p>
          <a:p>
            <a:r>
              <a:rPr lang="en-US" dirty="0" smtClean="0">
                <a:solidFill>
                  <a:schemeClr val="bg1"/>
                </a:solidFill>
              </a:rPr>
              <a:t>A </a:t>
            </a:r>
            <a:r>
              <a:rPr lang="en-US" i="1" dirty="0">
                <a:solidFill>
                  <a:schemeClr val="bg1"/>
                </a:solidFill>
              </a:rPr>
              <a:t>euphemism </a:t>
            </a:r>
            <a:r>
              <a:rPr lang="en-US" dirty="0">
                <a:solidFill>
                  <a:schemeClr val="bg1"/>
                </a:solidFill>
              </a:rPr>
              <a:t>is a way of expressing an unpleasant or obscene idea without disgusting or offending others. Thus, a characteristic of a euphemism is to be </a:t>
            </a:r>
            <a:r>
              <a:rPr lang="en-US" i="1" dirty="0">
                <a:solidFill>
                  <a:schemeClr val="bg1"/>
                </a:solidFill>
              </a:rPr>
              <a:t>inoffensive</a:t>
            </a:r>
            <a:r>
              <a:rPr lang="en-US" dirty="0">
                <a:solidFill>
                  <a:schemeClr val="bg1"/>
                </a:solidFill>
              </a:rPr>
              <a:t>. A </a:t>
            </a:r>
            <a:r>
              <a:rPr lang="en-US" i="1" dirty="0">
                <a:solidFill>
                  <a:schemeClr val="bg1"/>
                </a:solidFill>
              </a:rPr>
              <a:t>charlatan </a:t>
            </a:r>
            <a:r>
              <a:rPr lang="en-US" dirty="0">
                <a:solidFill>
                  <a:schemeClr val="bg1"/>
                </a:solidFill>
              </a:rPr>
              <a:t>is a liar or trickster. Thus, a characteristic of a charlatan is to be </a:t>
            </a:r>
            <a:r>
              <a:rPr lang="en-US" i="1" dirty="0">
                <a:solidFill>
                  <a:schemeClr val="bg1"/>
                </a:solidFill>
              </a:rPr>
              <a:t>dishonest</a:t>
            </a:r>
            <a:r>
              <a:rPr lang="en-US" dirty="0">
                <a:solidFill>
                  <a:schemeClr val="bg1"/>
                </a:solidFill>
              </a:rPr>
              <a:t>. Therefore </a:t>
            </a:r>
            <a:r>
              <a:rPr lang="en-US" b="1" dirty="0">
                <a:solidFill>
                  <a:schemeClr val="bg1"/>
                </a:solidFill>
              </a:rPr>
              <a:t>(A) </a:t>
            </a:r>
            <a:r>
              <a:rPr lang="en-US" dirty="0">
                <a:solidFill>
                  <a:schemeClr val="bg1"/>
                </a:solidFill>
              </a:rPr>
              <a:t>is correct. </a:t>
            </a:r>
          </a:p>
        </p:txBody>
      </p:sp>
    </p:spTree>
    <p:extLst>
      <p:ext uri="{BB962C8B-B14F-4D97-AF65-F5344CB8AC3E}">
        <p14:creationId xmlns="" xmlns:p14="http://schemas.microsoft.com/office/powerpoint/2010/main" val="35995682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72</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Panacea </a:t>
            </a:r>
            <a:r>
              <a:rPr lang="en-US" dirty="0"/>
              <a:t>: </a:t>
            </a:r>
            <a:r>
              <a:rPr lang="en-US" dirty="0" smtClean="0"/>
              <a:t>Cure </a:t>
            </a:r>
            <a:r>
              <a:rPr lang="en-US" dirty="0"/>
              <a:t>:: ___________ : </a:t>
            </a:r>
            <a:r>
              <a:rPr lang="en-US" dirty="0" smtClean="0"/>
              <a:t>___________</a:t>
            </a:r>
            <a:endParaRPr lang="en-US" dirty="0"/>
          </a:p>
          <a:p>
            <a:pPr marL="114300" indent="0">
              <a:buNone/>
            </a:pPr>
            <a:endParaRPr lang="en-US" dirty="0"/>
          </a:p>
          <a:p>
            <a:pPr marL="114300" indent="0">
              <a:buNone/>
            </a:pPr>
            <a:r>
              <a:rPr lang="en-US" dirty="0" smtClean="0"/>
              <a:t> </a:t>
            </a:r>
            <a:endParaRPr lang="en-US" dirty="0"/>
          </a:p>
          <a:p>
            <a:pPr marL="114300" indent="0">
              <a:buNone/>
            </a:pPr>
            <a:r>
              <a:rPr lang="en-US" dirty="0" smtClean="0"/>
              <a:t>1) cello </a:t>
            </a:r>
            <a:r>
              <a:rPr lang="en-US" dirty="0"/>
              <a:t>: compose </a:t>
            </a:r>
          </a:p>
          <a:p>
            <a:pPr marL="114300" indent="0">
              <a:buNone/>
            </a:pPr>
            <a:r>
              <a:rPr lang="en-US" dirty="0" smtClean="0"/>
              <a:t>2)  </a:t>
            </a:r>
            <a:r>
              <a:rPr lang="en-US" dirty="0"/>
              <a:t>stereo : listen </a:t>
            </a:r>
          </a:p>
          <a:p>
            <a:pPr marL="114300" indent="0">
              <a:buNone/>
            </a:pPr>
            <a:r>
              <a:rPr lang="en-US" dirty="0" smtClean="0"/>
              <a:t>3) contagion </a:t>
            </a:r>
            <a:r>
              <a:rPr lang="en-US" dirty="0"/>
              <a:t>: infect </a:t>
            </a:r>
          </a:p>
          <a:p>
            <a:pPr marL="114300" indent="0">
              <a:buNone/>
            </a:pPr>
            <a:r>
              <a:rPr lang="en-US" dirty="0" smtClean="0"/>
              <a:t>4) stopwatch </a:t>
            </a:r>
            <a:r>
              <a:rPr lang="en-US" dirty="0"/>
              <a:t>: hasten </a:t>
            </a:r>
          </a:p>
          <a:p>
            <a:endParaRPr lang="en-US" dirty="0" smtClean="0"/>
          </a:p>
          <a:p>
            <a:pPr marL="114300" indent="0">
              <a:buNone/>
            </a:pPr>
            <a:r>
              <a:rPr lang="en-US" dirty="0" smtClean="0">
                <a:solidFill>
                  <a:schemeClr val="bg1"/>
                </a:solidFill>
              </a:rPr>
              <a:t>1) Function </a:t>
            </a:r>
          </a:p>
          <a:p>
            <a:pPr marL="114300" indent="0">
              <a:buNone/>
            </a:pPr>
            <a:r>
              <a:rPr lang="en-US" dirty="0">
                <a:solidFill>
                  <a:schemeClr val="bg1"/>
                </a:solidFill>
              </a:rPr>
              <a:t>A </a:t>
            </a:r>
            <a:r>
              <a:rPr lang="en-US" i="1" dirty="0">
                <a:solidFill>
                  <a:schemeClr val="bg1"/>
                </a:solidFill>
              </a:rPr>
              <a:t>panacea </a:t>
            </a:r>
            <a:r>
              <a:rPr lang="en-US" dirty="0">
                <a:solidFill>
                  <a:schemeClr val="bg1"/>
                </a:solidFill>
              </a:rPr>
              <a:t>is remedy for all ills or diseases. Thus, the function of a panacea is to </a:t>
            </a:r>
            <a:r>
              <a:rPr lang="en-US" i="1" dirty="0">
                <a:solidFill>
                  <a:schemeClr val="bg1"/>
                </a:solidFill>
              </a:rPr>
              <a:t>cure. </a:t>
            </a:r>
            <a:r>
              <a:rPr lang="en-US" dirty="0">
                <a:solidFill>
                  <a:schemeClr val="bg1"/>
                </a:solidFill>
              </a:rPr>
              <a:t>A </a:t>
            </a:r>
            <a:r>
              <a:rPr lang="en-US" i="1" dirty="0">
                <a:solidFill>
                  <a:schemeClr val="bg1"/>
                </a:solidFill>
              </a:rPr>
              <a:t>contagion </a:t>
            </a:r>
            <a:r>
              <a:rPr lang="en-US" dirty="0">
                <a:solidFill>
                  <a:schemeClr val="bg1"/>
                </a:solidFill>
              </a:rPr>
              <a:t>is a disease-producing agent, such as a virus or bacterium. Thus, the function of a contagion is to infect. Therefore </a:t>
            </a:r>
            <a:r>
              <a:rPr lang="en-US" b="1" dirty="0">
                <a:solidFill>
                  <a:schemeClr val="bg1"/>
                </a:solidFill>
              </a:rPr>
              <a:t>(C) </a:t>
            </a:r>
            <a:r>
              <a:rPr lang="en-US" dirty="0">
                <a:solidFill>
                  <a:schemeClr val="bg1"/>
                </a:solidFill>
              </a:rPr>
              <a:t>is correct. </a:t>
            </a:r>
          </a:p>
          <a:p>
            <a:endParaRPr lang="en-US" dirty="0"/>
          </a:p>
        </p:txBody>
      </p:sp>
    </p:spTree>
    <p:extLst>
      <p:ext uri="{BB962C8B-B14F-4D97-AF65-F5344CB8AC3E}">
        <p14:creationId xmlns="" xmlns:p14="http://schemas.microsoft.com/office/powerpoint/2010/main" val="16835292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73</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Denouement </a:t>
            </a:r>
            <a:r>
              <a:rPr lang="en-US" dirty="0"/>
              <a:t>: </a:t>
            </a:r>
            <a:r>
              <a:rPr lang="en-US" dirty="0" smtClean="0"/>
              <a:t>Plot </a:t>
            </a:r>
            <a:r>
              <a:rPr lang="en-US" dirty="0"/>
              <a:t>:: ___________ : ___________</a:t>
            </a:r>
          </a:p>
          <a:p>
            <a:endParaRPr lang="en-US" dirty="0" smtClean="0"/>
          </a:p>
          <a:p>
            <a:pPr marL="114300" indent="0">
              <a:buNone/>
            </a:pPr>
            <a:r>
              <a:rPr lang="en-US" dirty="0" smtClean="0"/>
              <a:t>1) appetizer </a:t>
            </a:r>
            <a:r>
              <a:rPr lang="en-US" dirty="0"/>
              <a:t>: meal </a:t>
            </a:r>
          </a:p>
          <a:p>
            <a:pPr marL="114300" indent="0">
              <a:buNone/>
            </a:pPr>
            <a:r>
              <a:rPr lang="en-US" dirty="0" smtClean="0"/>
              <a:t>2)  </a:t>
            </a:r>
            <a:r>
              <a:rPr lang="en-US" dirty="0"/>
              <a:t>gown : ball </a:t>
            </a:r>
          </a:p>
          <a:p>
            <a:pPr marL="114300" indent="0">
              <a:buNone/>
            </a:pPr>
            <a:r>
              <a:rPr lang="en-US" dirty="0" smtClean="0"/>
              <a:t>3)  </a:t>
            </a:r>
            <a:r>
              <a:rPr lang="en-US" dirty="0"/>
              <a:t>rifle : dagger </a:t>
            </a:r>
          </a:p>
          <a:p>
            <a:pPr marL="114300" indent="0">
              <a:buNone/>
            </a:pPr>
            <a:r>
              <a:rPr lang="en-US" dirty="0" smtClean="0"/>
              <a:t>4)  </a:t>
            </a:r>
            <a:r>
              <a:rPr lang="en-US" dirty="0"/>
              <a:t>libertarian : revolution </a:t>
            </a:r>
          </a:p>
          <a:p>
            <a:pPr marL="114300" indent="0">
              <a:buNone/>
            </a:pPr>
            <a:endParaRPr lang="en-US" dirty="0">
              <a:solidFill>
                <a:schemeClr val="bg1"/>
              </a:solidFill>
            </a:endParaRPr>
          </a:p>
          <a:p>
            <a:pPr marL="114300" indent="0">
              <a:buNone/>
            </a:pPr>
            <a:r>
              <a:rPr lang="en-US" dirty="0" smtClean="0">
                <a:solidFill>
                  <a:schemeClr val="bg1"/>
                </a:solidFill>
              </a:rPr>
              <a:t>1) Part to Whole  </a:t>
            </a:r>
            <a:endParaRPr lang="en-US" dirty="0">
              <a:solidFill>
                <a:schemeClr val="bg1"/>
              </a:solidFill>
            </a:endParaRPr>
          </a:p>
          <a:p>
            <a:r>
              <a:rPr lang="en-US" dirty="0">
                <a:solidFill>
                  <a:schemeClr val="bg1"/>
                </a:solidFill>
              </a:rPr>
              <a:t>A </a:t>
            </a:r>
            <a:r>
              <a:rPr lang="en-US" i="1" dirty="0">
                <a:solidFill>
                  <a:schemeClr val="bg1"/>
                </a:solidFill>
              </a:rPr>
              <a:t>denouement </a:t>
            </a:r>
            <a:r>
              <a:rPr lang="en-US" dirty="0">
                <a:solidFill>
                  <a:schemeClr val="bg1"/>
                </a:solidFill>
              </a:rPr>
              <a:t>is the falling action of a story. Thus, a denouement is part of a </a:t>
            </a:r>
            <a:r>
              <a:rPr lang="en-US" i="1" dirty="0">
                <a:solidFill>
                  <a:schemeClr val="bg1"/>
                </a:solidFill>
              </a:rPr>
              <a:t>plot. </a:t>
            </a:r>
            <a:r>
              <a:rPr lang="en-US" dirty="0">
                <a:solidFill>
                  <a:schemeClr val="bg1"/>
                </a:solidFill>
              </a:rPr>
              <a:t>An </a:t>
            </a:r>
            <a:r>
              <a:rPr lang="en-US" i="1" dirty="0">
                <a:solidFill>
                  <a:schemeClr val="bg1"/>
                </a:solidFill>
              </a:rPr>
              <a:t>appetizer </a:t>
            </a:r>
            <a:r>
              <a:rPr lang="en-US" dirty="0">
                <a:solidFill>
                  <a:schemeClr val="bg1"/>
                </a:solidFill>
              </a:rPr>
              <a:t>is a dish that comes before a main course of a </a:t>
            </a:r>
            <a:r>
              <a:rPr lang="en-US" i="1" dirty="0">
                <a:solidFill>
                  <a:schemeClr val="bg1"/>
                </a:solidFill>
              </a:rPr>
              <a:t>meal. </a:t>
            </a:r>
            <a:r>
              <a:rPr lang="en-US" dirty="0">
                <a:solidFill>
                  <a:schemeClr val="bg1"/>
                </a:solidFill>
              </a:rPr>
              <a:t>Thus, an appetizer is part of a meal. Therefore </a:t>
            </a:r>
            <a:r>
              <a:rPr lang="en-US" b="1" dirty="0">
                <a:solidFill>
                  <a:schemeClr val="bg1"/>
                </a:solidFill>
              </a:rPr>
              <a:t>(A) </a:t>
            </a:r>
            <a:r>
              <a:rPr lang="en-US" dirty="0">
                <a:solidFill>
                  <a:schemeClr val="bg1"/>
                </a:solidFill>
              </a:rPr>
              <a:t>is correct. </a:t>
            </a:r>
          </a:p>
        </p:txBody>
      </p:sp>
    </p:spTree>
    <p:extLst>
      <p:ext uri="{BB962C8B-B14F-4D97-AF65-F5344CB8AC3E}">
        <p14:creationId xmlns="" xmlns:p14="http://schemas.microsoft.com/office/powerpoint/2010/main" val="270821580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74</a:t>
            </a:r>
            <a:endParaRPr lang="en-US" dirty="0"/>
          </a:p>
        </p:txBody>
      </p:sp>
      <p:sp>
        <p:nvSpPr>
          <p:cNvPr id="3" name="Content Placeholder 2"/>
          <p:cNvSpPr>
            <a:spLocks noGrp="1"/>
          </p:cNvSpPr>
          <p:nvPr>
            <p:ph idx="1"/>
          </p:nvPr>
        </p:nvSpPr>
        <p:spPr/>
        <p:txBody>
          <a:bodyPr/>
          <a:lstStyle/>
          <a:p>
            <a:pPr marL="114300" indent="0">
              <a:buNone/>
            </a:pPr>
            <a:r>
              <a:rPr lang="en-US" dirty="0" smtClean="0"/>
              <a:t>Labyrinth : Complicated </a:t>
            </a:r>
            <a:r>
              <a:rPr lang="en-US" dirty="0"/>
              <a:t>:: ___________ : ___________</a:t>
            </a:r>
          </a:p>
          <a:p>
            <a:pPr marL="114300" indent="0">
              <a:buNone/>
            </a:pPr>
            <a:endParaRPr lang="en-US" dirty="0"/>
          </a:p>
          <a:p>
            <a:pPr marL="114300" indent="0">
              <a:buNone/>
            </a:pPr>
            <a:r>
              <a:rPr lang="en-US" dirty="0" smtClean="0"/>
              <a:t>1) tempo </a:t>
            </a:r>
            <a:r>
              <a:rPr lang="en-US" dirty="0"/>
              <a:t>: upbeat </a:t>
            </a:r>
          </a:p>
          <a:p>
            <a:pPr marL="114300" indent="0">
              <a:buNone/>
            </a:pPr>
            <a:r>
              <a:rPr lang="en-US" dirty="0" smtClean="0"/>
              <a:t>2)  </a:t>
            </a:r>
            <a:r>
              <a:rPr lang="en-US" dirty="0"/>
              <a:t>enigma : mysterious </a:t>
            </a:r>
          </a:p>
          <a:p>
            <a:pPr marL="114300" indent="0">
              <a:buNone/>
            </a:pPr>
            <a:r>
              <a:rPr lang="en-US" dirty="0" smtClean="0"/>
              <a:t>3) narrator </a:t>
            </a:r>
            <a:r>
              <a:rPr lang="en-US" dirty="0"/>
              <a:t>: biased </a:t>
            </a:r>
          </a:p>
          <a:p>
            <a:pPr marL="114300" indent="0">
              <a:buNone/>
            </a:pPr>
            <a:r>
              <a:rPr lang="en-US" dirty="0" smtClean="0"/>
              <a:t>4) legend </a:t>
            </a:r>
            <a:r>
              <a:rPr lang="en-US" dirty="0"/>
              <a:t>: credible </a:t>
            </a:r>
          </a:p>
          <a:p>
            <a:endParaRPr lang="en-US" dirty="0">
              <a:solidFill>
                <a:schemeClr val="bg1"/>
              </a:solidFill>
            </a:endParaRPr>
          </a:p>
          <a:p>
            <a:pPr marL="114300" indent="0">
              <a:buNone/>
            </a:pPr>
            <a:r>
              <a:rPr lang="en-US" dirty="0" smtClean="0">
                <a:solidFill>
                  <a:schemeClr val="bg1"/>
                </a:solidFill>
              </a:rPr>
              <a:t>2) Characteristic</a:t>
            </a:r>
          </a:p>
          <a:p>
            <a:pPr marL="114300" indent="0">
              <a:buNone/>
            </a:pPr>
            <a:r>
              <a:rPr lang="en-US" dirty="0">
                <a:solidFill>
                  <a:schemeClr val="bg1"/>
                </a:solidFill>
              </a:rPr>
              <a:t>A </a:t>
            </a:r>
            <a:r>
              <a:rPr lang="en-US" i="1" dirty="0">
                <a:solidFill>
                  <a:schemeClr val="bg1"/>
                </a:solidFill>
              </a:rPr>
              <a:t>labyrinth </a:t>
            </a:r>
            <a:r>
              <a:rPr lang="en-US" dirty="0">
                <a:solidFill>
                  <a:schemeClr val="bg1"/>
                </a:solidFill>
              </a:rPr>
              <a:t>is a maze. Thus, a characteristic of a labyrinth is to be </a:t>
            </a:r>
            <a:r>
              <a:rPr lang="en-US" i="1" dirty="0">
                <a:solidFill>
                  <a:schemeClr val="bg1"/>
                </a:solidFill>
              </a:rPr>
              <a:t>complicated. </a:t>
            </a:r>
            <a:r>
              <a:rPr lang="en-US" dirty="0">
                <a:solidFill>
                  <a:schemeClr val="bg1"/>
                </a:solidFill>
              </a:rPr>
              <a:t>An </a:t>
            </a:r>
            <a:r>
              <a:rPr lang="en-US" i="1" dirty="0">
                <a:solidFill>
                  <a:schemeClr val="bg1"/>
                </a:solidFill>
              </a:rPr>
              <a:t>enigma </a:t>
            </a:r>
            <a:r>
              <a:rPr lang="en-US" dirty="0">
                <a:solidFill>
                  <a:schemeClr val="bg1"/>
                </a:solidFill>
              </a:rPr>
              <a:t>is a puzzle or mystery. Thus, a characteristic of an enigma is to be </a:t>
            </a:r>
            <a:r>
              <a:rPr lang="en-US" i="1" dirty="0">
                <a:solidFill>
                  <a:schemeClr val="bg1"/>
                </a:solidFill>
              </a:rPr>
              <a:t>mysterious</a:t>
            </a:r>
            <a:r>
              <a:rPr lang="en-US" dirty="0">
                <a:solidFill>
                  <a:schemeClr val="bg1"/>
                </a:solidFill>
              </a:rPr>
              <a:t>. Therefore </a:t>
            </a:r>
            <a:r>
              <a:rPr lang="en-US" b="1" dirty="0">
                <a:solidFill>
                  <a:schemeClr val="bg1"/>
                </a:solidFill>
              </a:rPr>
              <a:t>(B)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60127683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75</a:t>
            </a:r>
            <a:endParaRPr lang="en-US" dirty="0"/>
          </a:p>
        </p:txBody>
      </p:sp>
      <p:sp>
        <p:nvSpPr>
          <p:cNvPr id="3" name="Content Placeholder 2"/>
          <p:cNvSpPr>
            <a:spLocks noGrp="1"/>
          </p:cNvSpPr>
          <p:nvPr>
            <p:ph idx="1"/>
          </p:nvPr>
        </p:nvSpPr>
        <p:spPr/>
        <p:txBody>
          <a:bodyPr/>
          <a:lstStyle/>
          <a:p>
            <a:pPr marL="114300" indent="0">
              <a:buNone/>
            </a:pPr>
            <a:r>
              <a:rPr lang="en-US" dirty="0" smtClean="0"/>
              <a:t>Someone who is livid is very angry as some one who is __________ is very __________.</a:t>
            </a:r>
          </a:p>
          <a:p>
            <a:pPr marL="114300" indent="0">
              <a:buNone/>
            </a:pPr>
            <a:endParaRPr lang="en-US" dirty="0"/>
          </a:p>
          <a:p>
            <a:pPr marL="114300" indent="0">
              <a:buNone/>
            </a:pPr>
            <a:r>
              <a:rPr lang="en-US" dirty="0" smtClean="0"/>
              <a:t>1) trim </a:t>
            </a:r>
            <a:r>
              <a:rPr lang="en-US" dirty="0"/>
              <a:t>: anorexic </a:t>
            </a:r>
          </a:p>
          <a:p>
            <a:pPr marL="114300" indent="0">
              <a:buNone/>
            </a:pPr>
            <a:r>
              <a:rPr lang="en-US" dirty="0" smtClean="0"/>
              <a:t>2)  </a:t>
            </a:r>
            <a:r>
              <a:rPr lang="en-US" dirty="0"/>
              <a:t>contrary : contrite </a:t>
            </a:r>
          </a:p>
          <a:p>
            <a:pPr marL="114300" indent="0">
              <a:buNone/>
            </a:pPr>
            <a:r>
              <a:rPr lang="en-US" dirty="0" smtClean="0"/>
              <a:t>3)  </a:t>
            </a:r>
            <a:r>
              <a:rPr lang="en-US" dirty="0"/>
              <a:t>faithful : dogmatic </a:t>
            </a:r>
          </a:p>
          <a:p>
            <a:pPr marL="114300" indent="0">
              <a:buNone/>
            </a:pPr>
            <a:r>
              <a:rPr lang="en-US" dirty="0" smtClean="0"/>
              <a:t>4)  </a:t>
            </a:r>
            <a:r>
              <a:rPr lang="en-US" dirty="0"/>
              <a:t>crestfallen : depressed </a:t>
            </a:r>
          </a:p>
          <a:p>
            <a:endParaRPr lang="en-US" dirty="0"/>
          </a:p>
          <a:p>
            <a:pPr marL="114300" indent="0">
              <a:buNone/>
            </a:pPr>
            <a:r>
              <a:rPr lang="en-US" dirty="0" smtClean="0">
                <a:solidFill>
                  <a:schemeClr val="bg1"/>
                </a:solidFill>
              </a:rPr>
              <a:t>4) Degree</a:t>
            </a:r>
          </a:p>
          <a:p>
            <a:pPr marL="114300" indent="0">
              <a:buNone/>
            </a:pPr>
            <a:r>
              <a:rPr lang="en-US" dirty="0" smtClean="0">
                <a:solidFill>
                  <a:schemeClr val="bg1"/>
                </a:solidFill>
              </a:rPr>
              <a:t>  </a:t>
            </a:r>
            <a:r>
              <a:rPr lang="en-US" dirty="0">
                <a:solidFill>
                  <a:schemeClr val="bg1"/>
                </a:solidFill>
              </a:rPr>
              <a:t>Someone who is </a:t>
            </a:r>
            <a:r>
              <a:rPr lang="en-US" i="1" dirty="0">
                <a:solidFill>
                  <a:schemeClr val="bg1"/>
                </a:solidFill>
              </a:rPr>
              <a:t>livid </a:t>
            </a:r>
            <a:r>
              <a:rPr lang="en-US" dirty="0">
                <a:solidFill>
                  <a:schemeClr val="bg1"/>
                </a:solidFill>
              </a:rPr>
              <a:t>is very </a:t>
            </a:r>
            <a:r>
              <a:rPr lang="en-US" i="1" dirty="0">
                <a:solidFill>
                  <a:schemeClr val="bg1"/>
                </a:solidFill>
              </a:rPr>
              <a:t>angry. </a:t>
            </a:r>
            <a:r>
              <a:rPr lang="en-US" dirty="0">
                <a:solidFill>
                  <a:schemeClr val="bg1"/>
                </a:solidFill>
              </a:rPr>
              <a:t>Someone who is </a:t>
            </a:r>
            <a:r>
              <a:rPr lang="en-US" i="1" dirty="0">
                <a:solidFill>
                  <a:schemeClr val="bg1"/>
                </a:solidFill>
              </a:rPr>
              <a:t>crestfallen </a:t>
            </a:r>
            <a:r>
              <a:rPr lang="en-US" dirty="0">
                <a:solidFill>
                  <a:schemeClr val="bg1"/>
                </a:solidFill>
              </a:rPr>
              <a:t>is very </a:t>
            </a:r>
            <a:r>
              <a:rPr lang="en-US" i="1" dirty="0">
                <a:solidFill>
                  <a:schemeClr val="bg1"/>
                </a:solidFill>
              </a:rPr>
              <a:t>depressed</a:t>
            </a:r>
            <a:r>
              <a:rPr lang="en-US" dirty="0">
                <a:solidFill>
                  <a:schemeClr val="bg1"/>
                </a:solidFill>
              </a:rPr>
              <a:t>. Therefore </a:t>
            </a:r>
            <a:r>
              <a:rPr lang="en-US" b="1" dirty="0">
                <a:solidFill>
                  <a:schemeClr val="bg1"/>
                </a:solidFill>
              </a:rPr>
              <a:t>(D)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298710418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76</a:t>
            </a:r>
            <a:endParaRPr lang="en-US" dirty="0"/>
          </a:p>
        </p:txBody>
      </p:sp>
      <p:sp>
        <p:nvSpPr>
          <p:cNvPr id="3" name="Content Placeholder 2"/>
          <p:cNvSpPr>
            <a:spLocks noGrp="1"/>
          </p:cNvSpPr>
          <p:nvPr>
            <p:ph idx="1"/>
          </p:nvPr>
        </p:nvSpPr>
        <p:spPr/>
        <p:txBody>
          <a:bodyPr/>
          <a:lstStyle/>
          <a:p>
            <a:pPr marL="114300" indent="0">
              <a:buNone/>
            </a:pPr>
            <a:r>
              <a:rPr lang="en-US" dirty="0" smtClean="0"/>
              <a:t>Aloof : Connected :: _________ : ___________</a:t>
            </a:r>
          </a:p>
          <a:p>
            <a:pPr marL="114300" indent="0">
              <a:buNone/>
            </a:pPr>
            <a:endParaRPr lang="en-US" dirty="0"/>
          </a:p>
          <a:p>
            <a:pPr marL="114300" indent="0">
              <a:buNone/>
            </a:pPr>
            <a:r>
              <a:rPr lang="en-US" dirty="0" smtClean="0"/>
              <a:t>1) deliberate </a:t>
            </a:r>
            <a:r>
              <a:rPr lang="en-US" dirty="0"/>
              <a:t>: accidental </a:t>
            </a:r>
          </a:p>
          <a:p>
            <a:pPr marL="114300" indent="0">
              <a:buNone/>
            </a:pPr>
            <a:r>
              <a:rPr lang="en-US" dirty="0" smtClean="0"/>
              <a:t>2)  </a:t>
            </a:r>
            <a:r>
              <a:rPr lang="en-US" dirty="0"/>
              <a:t>rigid : firm </a:t>
            </a:r>
          </a:p>
          <a:p>
            <a:pPr marL="114300" indent="0">
              <a:buNone/>
            </a:pPr>
            <a:r>
              <a:rPr lang="en-US" dirty="0" smtClean="0"/>
              <a:t>3) ethereal </a:t>
            </a:r>
            <a:r>
              <a:rPr lang="en-US" dirty="0"/>
              <a:t>: fleeting </a:t>
            </a:r>
          </a:p>
          <a:p>
            <a:pPr marL="114300" indent="0">
              <a:buNone/>
            </a:pPr>
            <a:r>
              <a:rPr lang="en-US" dirty="0" smtClean="0"/>
              <a:t>4) logical </a:t>
            </a:r>
            <a:r>
              <a:rPr lang="en-US" dirty="0"/>
              <a:t>: calculating </a:t>
            </a:r>
          </a:p>
          <a:p>
            <a:endParaRPr lang="en-US" dirty="0">
              <a:solidFill>
                <a:schemeClr val="bg1"/>
              </a:solidFill>
            </a:endParaRPr>
          </a:p>
          <a:p>
            <a:pPr marL="571500" indent="-457200">
              <a:buNone/>
            </a:pPr>
            <a:r>
              <a:rPr lang="en-US" dirty="0" smtClean="0">
                <a:solidFill>
                  <a:schemeClr val="bg1"/>
                </a:solidFill>
              </a:rPr>
              <a:t>Definition  </a:t>
            </a:r>
          </a:p>
          <a:p>
            <a:pPr marL="114300" indent="0">
              <a:buNone/>
            </a:pPr>
            <a:r>
              <a:rPr lang="en-US" i="1" dirty="0">
                <a:solidFill>
                  <a:schemeClr val="bg1"/>
                </a:solidFill>
              </a:rPr>
              <a:t>Aloof </a:t>
            </a:r>
            <a:r>
              <a:rPr lang="en-US" dirty="0">
                <a:solidFill>
                  <a:schemeClr val="bg1"/>
                </a:solidFill>
              </a:rPr>
              <a:t>means distant or removed. Thus, the opposite of aloof is </a:t>
            </a:r>
            <a:r>
              <a:rPr lang="en-US" i="1" dirty="0">
                <a:solidFill>
                  <a:schemeClr val="bg1"/>
                </a:solidFill>
              </a:rPr>
              <a:t>connected. Deliberate </a:t>
            </a:r>
            <a:r>
              <a:rPr lang="en-US" dirty="0">
                <a:solidFill>
                  <a:schemeClr val="bg1"/>
                </a:solidFill>
              </a:rPr>
              <a:t>means intentional or purposeful. Thus, the opposite of deliberate is </a:t>
            </a:r>
            <a:r>
              <a:rPr lang="en-US" i="1" dirty="0">
                <a:solidFill>
                  <a:schemeClr val="bg1"/>
                </a:solidFill>
              </a:rPr>
              <a:t>accidental</a:t>
            </a:r>
            <a:r>
              <a:rPr lang="en-US" dirty="0">
                <a:solidFill>
                  <a:schemeClr val="bg1"/>
                </a:solidFill>
              </a:rPr>
              <a:t>. Therefore </a:t>
            </a:r>
            <a:r>
              <a:rPr lang="en-US" b="1" dirty="0">
                <a:solidFill>
                  <a:schemeClr val="bg1"/>
                </a:solidFill>
              </a:rPr>
              <a:t>(A) </a:t>
            </a:r>
            <a:r>
              <a:rPr lang="en-US" dirty="0">
                <a:solidFill>
                  <a:schemeClr val="bg1"/>
                </a:solidFill>
              </a:rPr>
              <a:t>is correct. </a:t>
            </a:r>
            <a:r>
              <a:rPr lang="en-US" dirty="0" smtClean="0">
                <a:solidFill>
                  <a:schemeClr val="bg1"/>
                </a:solidFill>
              </a:rPr>
              <a:t>  </a:t>
            </a:r>
            <a:endParaRPr lang="en-US" dirty="0">
              <a:solidFill>
                <a:schemeClr val="bg1"/>
              </a:solidFill>
            </a:endParaRPr>
          </a:p>
          <a:p>
            <a:endParaRPr lang="en-US" dirty="0">
              <a:solidFill>
                <a:schemeClr val="bg1"/>
              </a:solidFill>
            </a:endParaRPr>
          </a:p>
        </p:txBody>
      </p:sp>
    </p:spTree>
    <p:extLst>
      <p:ext uri="{BB962C8B-B14F-4D97-AF65-F5344CB8AC3E}">
        <p14:creationId xmlns="" xmlns:p14="http://schemas.microsoft.com/office/powerpoint/2010/main" val="249534091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77</a:t>
            </a:r>
            <a:endParaRPr lang="en-US" dirty="0"/>
          </a:p>
        </p:txBody>
      </p:sp>
      <p:sp>
        <p:nvSpPr>
          <p:cNvPr id="3" name="Content Placeholder 2"/>
          <p:cNvSpPr>
            <a:spLocks noGrp="1"/>
          </p:cNvSpPr>
          <p:nvPr>
            <p:ph idx="1"/>
          </p:nvPr>
        </p:nvSpPr>
        <p:spPr/>
        <p:txBody>
          <a:bodyPr/>
          <a:lstStyle/>
          <a:p>
            <a:pPr marL="114300" indent="0">
              <a:buNone/>
            </a:pPr>
            <a:r>
              <a:rPr lang="en-US" dirty="0" smtClean="0"/>
              <a:t>Neutral : Indifferent :: ___________ : ____________</a:t>
            </a:r>
          </a:p>
          <a:p>
            <a:pPr marL="114300" indent="0">
              <a:buNone/>
            </a:pPr>
            <a:endParaRPr lang="en-US" dirty="0"/>
          </a:p>
          <a:p>
            <a:pPr marL="114300" indent="0">
              <a:buNone/>
            </a:pPr>
            <a:r>
              <a:rPr lang="en-US" dirty="0" smtClean="0"/>
              <a:t>1) exotic </a:t>
            </a:r>
            <a:r>
              <a:rPr lang="en-US" dirty="0"/>
              <a:t>: commonplace </a:t>
            </a:r>
          </a:p>
          <a:p>
            <a:pPr marL="114300" indent="0">
              <a:buNone/>
            </a:pPr>
            <a:r>
              <a:rPr lang="en-US" dirty="0" smtClean="0"/>
              <a:t>2) </a:t>
            </a:r>
            <a:r>
              <a:rPr lang="en-US" dirty="0"/>
              <a:t>lazy : indolent </a:t>
            </a:r>
          </a:p>
          <a:p>
            <a:pPr marL="114300" indent="0">
              <a:buNone/>
            </a:pPr>
            <a:r>
              <a:rPr lang="en-US" dirty="0" smtClean="0"/>
              <a:t>3) finicky </a:t>
            </a:r>
            <a:r>
              <a:rPr lang="en-US" dirty="0"/>
              <a:t>: relaxed </a:t>
            </a:r>
          </a:p>
          <a:p>
            <a:pPr marL="114300" indent="0">
              <a:buNone/>
            </a:pPr>
            <a:r>
              <a:rPr lang="en-US" dirty="0" smtClean="0"/>
              <a:t>4) unsettling </a:t>
            </a:r>
            <a:r>
              <a:rPr lang="en-US" dirty="0"/>
              <a:t>: detached </a:t>
            </a:r>
          </a:p>
          <a:p>
            <a:endParaRPr lang="en-US" dirty="0"/>
          </a:p>
          <a:p>
            <a:pPr marL="114300" indent="0">
              <a:buNone/>
            </a:pPr>
            <a:r>
              <a:rPr lang="en-US" dirty="0" smtClean="0">
                <a:solidFill>
                  <a:schemeClr val="bg1"/>
                </a:solidFill>
              </a:rPr>
              <a:t>2) Definition </a:t>
            </a:r>
          </a:p>
          <a:p>
            <a:pPr marL="114300" indent="0">
              <a:buNone/>
            </a:pPr>
            <a:r>
              <a:rPr lang="en-US" i="1" dirty="0">
                <a:solidFill>
                  <a:schemeClr val="bg1"/>
                </a:solidFill>
              </a:rPr>
              <a:t>Neutral </a:t>
            </a:r>
            <a:r>
              <a:rPr lang="en-US" dirty="0">
                <a:solidFill>
                  <a:schemeClr val="bg1"/>
                </a:solidFill>
              </a:rPr>
              <a:t>is synonymous with </a:t>
            </a:r>
            <a:r>
              <a:rPr lang="en-US" i="1" dirty="0">
                <a:solidFill>
                  <a:schemeClr val="bg1"/>
                </a:solidFill>
              </a:rPr>
              <a:t>indifferent. Lazy </a:t>
            </a:r>
            <a:r>
              <a:rPr lang="en-US" dirty="0">
                <a:solidFill>
                  <a:schemeClr val="bg1"/>
                </a:solidFill>
              </a:rPr>
              <a:t>is synonymous with </a:t>
            </a:r>
            <a:r>
              <a:rPr lang="en-US" i="1" dirty="0">
                <a:solidFill>
                  <a:schemeClr val="bg1"/>
                </a:solidFill>
              </a:rPr>
              <a:t>indolent</a:t>
            </a:r>
            <a:r>
              <a:rPr lang="en-US" dirty="0">
                <a:solidFill>
                  <a:schemeClr val="bg1"/>
                </a:solidFill>
              </a:rPr>
              <a:t>. Therefore </a:t>
            </a:r>
            <a:r>
              <a:rPr lang="en-US" b="1" dirty="0">
                <a:solidFill>
                  <a:schemeClr val="bg1"/>
                </a:solidFill>
              </a:rPr>
              <a:t>(B)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846992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6</a:t>
            </a:r>
            <a:endParaRPr lang="en-US" dirty="0"/>
          </a:p>
        </p:txBody>
      </p:sp>
      <p:sp>
        <p:nvSpPr>
          <p:cNvPr id="3" name="Content Placeholder 2"/>
          <p:cNvSpPr>
            <a:spLocks noGrp="1"/>
          </p:cNvSpPr>
          <p:nvPr>
            <p:ph idx="1"/>
          </p:nvPr>
        </p:nvSpPr>
        <p:spPr/>
        <p:txBody>
          <a:bodyPr/>
          <a:lstStyle/>
          <a:p>
            <a:pPr marL="114300" indent="0">
              <a:buNone/>
            </a:pPr>
            <a:r>
              <a:rPr lang="en-US" sz="2400" b="1" dirty="0" smtClean="0"/>
              <a:t>Breeze: Gale::Trickle:________________</a:t>
            </a:r>
            <a:endParaRPr lang="en-US" sz="2400" b="1" dirty="0"/>
          </a:p>
          <a:p>
            <a:pPr marL="114300" indent="0">
              <a:buNone/>
            </a:pPr>
            <a:endParaRPr lang="en-US" sz="2400" b="1" dirty="0"/>
          </a:p>
          <a:p>
            <a:pPr marL="857250" indent="-742950">
              <a:buAutoNum type="alphaLcParenR"/>
            </a:pPr>
            <a:r>
              <a:rPr lang="en-US" sz="2400" b="1" dirty="0" smtClean="0"/>
              <a:t>Lull  </a:t>
            </a:r>
            <a:endParaRPr lang="en-US" sz="2400" b="1" dirty="0"/>
          </a:p>
          <a:p>
            <a:pPr marL="857250" indent="-742950">
              <a:buAutoNum type="alphaLcParenR"/>
            </a:pPr>
            <a:r>
              <a:rPr lang="en-US" sz="2400" b="1" dirty="0" smtClean="0"/>
              <a:t>Plunder</a:t>
            </a:r>
            <a:endParaRPr lang="en-US" sz="2400" b="1" dirty="0"/>
          </a:p>
          <a:p>
            <a:pPr marL="857250" indent="-742950">
              <a:buAutoNum type="alphaLcParenR"/>
            </a:pPr>
            <a:r>
              <a:rPr lang="en-US" sz="2400" b="1" dirty="0" smtClean="0"/>
              <a:t>Forage</a:t>
            </a:r>
            <a:endParaRPr lang="en-US" sz="2400" b="1" dirty="0"/>
          </a:p>
          <a:p>
            <a:pPr marL="857250" indent="-742950">
              <a:buAutoNum type="alphaLcParenR"/>
            </a:pPr>
            <a:r>
              <a:rPr lang="en-US" sz="2400" b="1" dirty="0"/>
              <a:t>Apple Seed</a:t>
            </a:r>
          </a:p>
          <a:p>
            <a:pPr marL="857250" indent="-742950">
              <a:buAutoNum type="alphaLcParenR"/>
            </a:pPr>
            <a:r>
              <a:rPr lang="en-US" sz="2400" b="1" dirty="0" smtClean="0"/>
              <a:t>Cascade</a:t>
            </a:r>
          </a:p>
          <a:p>
            <a:pPr marL="114300" indent="0">
              <a:buNone/>
            </a:pPr>
            <a:endParaRPr lang="en-US" sz="2400" b="1" dirty="0" smtClean="0"/>
          </a:p>
          <a:p>
            <a:pPr marL="114300" indent="0">
              <a:buNone/>
            </a:pPr>
            <a:r>
              <a:rPr lang="en-US" sz="2400" dirty="0" smtClean="0">
                <a:solidFill>
                  <a:schemeClr val="bg1"/>
                </a:solidFill>
              </a:rPr>
              <a:t>E—Antonyms</a:t>
            </a:r>
            <a:endParaRPr lang="en-US" sz="2400" dirty="0">
              <a:solidFill>
                <a:schemeClr val="bg1"/>
              </a:solidFill>
            </a:endParaRPr>
          </a:p>
          <a:p>
            <a:endParaRPr lang="en-US" dirty="0"/>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290702771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78</a:t>
            </a:r>
            <a:endParaRPr lang="en-US" dirty="0"/>
          </a:p>
        </p:txBody>
      </p:sp>
      <p:sp>
        <p:nvSpPr>
          <p:cNvPr id="3" name="Content Placeholder 2"/>
          <p:cNvSpPr>
            <a:spLocks noGrp="1"/>
          </p:cNvSpPr>
          <p:nvPr>
            <p:ph idx="1"/>
          </p:nvPr>
        </p:nvSpPr>
        <p:spPr/>
        <p:txBody>
          <a:bodyPr/>
          <a:lstStyle/>
          <a:p>
            <a:pPr marL="114300" indent="0">
              <a:buNone/>
            </a:pPr>
            <a:r>
              <a:rPr lang="en-US" dirty="0" smtClean="0"/>
              <a:t>Mallet : Strike :: ___________ : __________</a:t>
            </a:r>
          </a:p>
          <a:p>
            <a:pPr marL="114300" indent="0">
              <a:buNone/>
            </a:pPr>
            <a:endParaRPr lang="en-US" dirty="0"/>
          </a:p>
          <a:p>
            <a:pPr marL="114300" indent="0">
              <a:buNone/>
            </a:pPr>
            <a:r>
              <a:rPr lang="en-US" dirty="0" smtClean="0"/>
              <a:t>1) harpsichord </a:t>
            </a:r>
            <a:r>
              <a:rPr lang="en-US" dirty="0"/>
              <a:t>: twinkle </a:t>
            </a:r>
          </a:p>
          <a:p>
            <a:pPr marL="114300" indent="0">
              <a:buNone/>
            </a:pPr>
            <a:r>
              <a:rPr lang="en-US" dirty="0" smtClean="0"/>
              <a:t>2) </a:t>
            </a:r>
            <a:r>
              <a:rPr lang="en-US" dirty="0"/>
              <a:t>impression : paint </a:t>
            </a:r>
          </a:p>
          <a:p>
            <a:pPr marL="114300" indent="0">
              <a:buNone/>
            </a:pPr>
            <a:r>
              <a:rPr lang="en-US" dirty="0" smtClean="0"/>
              <a:t>3) ornament </a:t>
            </a:r>
            <a:r>
              <a:rPr lang="en-US" dirty="0"/>
              <a:t>: embellish </a:t>
            </a:r>
          </a:p>
          <a:p>
            <a:pPr marL="114300" indent="0">
              <a:buNone/>
            </a:pPr>
            <a:r>
              <a:rPr lang="en-US" dirty="0" smtClean="0"/>
              <a:t>4) ottoman </a:t>
            </a:r>
            <a:r>
              <a:rPr lang="en-US" dirty="0"/>
              <a:t>: weave </a:t>
            </a:r>
          </a:p>
          <a:p>
            <a:endParaRPr lang="en-US" dirty="0"/>
          </a:p>
          <a:p>
            <a:pPr marL="114300" indent="0">
              <a:buNone/>
            </a:pPr>
            <a:r>
              <a:rPr lang="en-US" dirty="0" smtClean="0">
                <a:solidFill>
                  <a:schemeClr val="bg1"/>
                </a:solidFill>
              </a:rPr>
              <a:t>3) Function </a:t>
            </a:r>
          </a:p>
          <a:p>
            <a:pPr marL="114300" indent="0">
              <a:buNone/>
            </a:pPr>
            <a:r>
              <a:rPr lang="en-US" dirty="0">
                <a:solidFill>
                  <a:schemeClr val="bg1"/>
                </a:solidFill>
              </a:rPr>
              <a:t>A </a:t>
            </a:r>
            <a:r>
              <a:rPr lang="en-US" i="1" dirty="0">
                <a:solidFill>
                  <a:schemeClr val="bg1"/>
                </a:solidFill>
              </a:rPr>
              <a:t>mallet </a:t>
            </a:r>
            <a:r>
              <a:rPr lang="en-US" dirty="0">
                <a:solidFill>
                  <a:schemeClr val="bg1"/>
                </a:solidFill>
              </a:rPr>
              <a:t>is a type of hammer or stick that is used to </a:t>
            </a:r>
            <a:r>
              <a:rPr lang="en-US" i="1" dirty="0">
                <a:solidFill>
                  <a:schemeClr val="bg1"/>
                </a:solidFill>
              </a:rPr>
              <a:t>strike. </a:t>
            </a:r>
            <a:r>
              <a:rPr lang="en-US" dirty="0">
                <a:solidFill>
                  <a:schemeClr val="bg1"/>
                </a:solidFill>
              </a:rPr>
              <a:t>An </a:t>
            </a:r>
            <a:r>
              <a:rPr lang="en-US" i="1" dirty="0">
                <a:solidFill>
                  <a:schemeClr val="bg1"/>
                </a:solidFill>
              </a:rPr>
              <a:t>ornament </a:t>
            </a:r>
            <a:r>
              <a:rPr lang="en-US" dirty="0">
                <a:solidFill>
                  <a:schemeClr val="bg1"/>
                </a:solidFill>
              </a:rPr>
              <a:t>is used to </a:t>
            </a:r>
            <a:r>
              <a:rPr lang="en-US" i="1" dirty="0">
                <a:solidFill>
                  <a:schemeClr val="bg1"/>
                </a:solidFill>
              </a:rPr>
              <a:t>embellish </a:t>
            </a:r>
            <a:r>
              <a:rPr lang="en-US" dirty="0">
                <a:solidFill>
                  <a:schemeClr val="bg1"/>
                </a:solidFill>
              </a:rPr>
              <a:t>or decorate. Therefore </a:t>
            </a:r>
            <a:r>
              <a:rPr lang="en-US" b="1" dirty="0">
                <a:solidFill>
                  <a:schemeClr val="bg1"/>
                </a:solidFill>
              </a:rPr>
              <a:t>(C)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73670135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79</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Plagiarism : Wrongdoing :: ____________ : ___________</a:t>
            </a:r>
          </a:p>
          <a:p>
            <a:pPr marL="114300" indent="0">
              <a:buNone/>
            </a:pPr>
            <a:endParaRPr lang="en-US" dirty="0"/>
          </a:p>
          <a:p>
            <a:pPr marL="114300" indent="0">
              <a:buNone/>
            </a:pPr>
            <a:r>
              <a:rPr lang="en-US" dirty="0" smtClean="0"/>
              <a:t>1) citrus </a:t>
            </a:r>
            <a:r>
              <a:rPr lang="en-US" dirty="0"/>
              <a:t>: lemonade </a:t>
            </a:r>
          </a:p>
          <a:p>
            <a:pPr marL="114300" indent="0">
              <a:buNone/>
            </a:pPr>
            <a:r>
              <a:rPr lang="en-US" dirty="0" smtClean="0"/>
              <a:t>2) infection </a:t>
            </a:r>
            <a:r>
              <a:rPr lang="en-US" dirty="0"/>
              <a:t>: bacteria </a:t>
            </a:r>
            <a:endParaRPr lang="en-US" dirty="0" smtClean="0"/>
          </a:p>
          <a:p>
            <a:pPr marL="114300" indent="0">
              <a:buNone/>
            </a:pPr>
            <a:r>
              <a:rPr lang="en-US" dirty="0" smtClean="0"/>
              <a:t>3) crime </a:t>
            </a:r>
            <a:r>
              <a:rPr lang="en-US" dirty="0"/>
              <a:t>: punishment </a:t>
            </a:r>
          </a:p>
          <a:p>
            <a:pPr marL="114300" indent="0">
              <a:buNone/>
            </a:pPr>
            <a:r>
              <a:rPr lang="en-US" dirty="0" smtClean="0"/>
              <a:t>4) cancer </a:t>
            </a:r>
            <a:r>
              <a:rPr lang="en-US" dirty="0"/>
              <a:t>: malady </a:t>
            </a:r>
          </a:p>
          <a:p>
            <a:endParaRPr lang="en-US" dirty="0"/>
          </a:p>
          <a:p>
            <a:pPr marL="114300" indent="0">
              <a:buNone/>
            </a:pPr>
            <a:r>
              <a:rPr lang="en-US" dirty="0" smtClean="0">
                <a:solidFill>
                  <a:schemeClr val="bg1"/>
                </a:solidFill>
              </a:rPr>
              <a:t>4) Type/Kind</a:t>
            </a:r>
          </a:p>
          <a:p>
            <a:pPr marL="114300" indent="0">
              <a:buNone/>
            </a:pPr>
            <a:r>
              <a:rPr lang="en-US" i="1" dirty="0" smtClean="0">
                <a:solidFill>
                  <a:schemeClr val="bg1"/>
                </a:solidFill>
              </a:rPr>
              <a:t>Plagiarism </a:t>
            </a:r>
            <a:r>
              <a:rPr lang="en-US" dirty="0">
                <a:solidFill>
                  <a:schemeClr val="bg1"/>
                </a:solidFill>
              </a:rPr>
              <a:t>is the copying of someone else’s work without giving credit to the original creator. Thus, plagiarism is a type of </a:t>
            </a:r>
            <a:r>
              <a:rPr lang="en-US" i="1" dirty="0">
                <a:solidFill>
                  <a:schemeClr val="bg1"/>
                </a:solidFill>
              </a:rPr>
              <a:t>wrongdoing</a:t>
            </a:r>
            <a:r>
              <a:rPr lang="en-US" dirty="0">
                <a:solidFill>
                  <a:schemeClr val="bg1"/>
                </a:solidFill>
              </a:rPr>
              <a:t>. A </a:t>
            </a:r>
            <a:r>
              <a:rPr lang="en-US" i="1" dirty="0">
                <a:solidFill>
                  <a:schemeClr val="bg1"/>
                </a:solidFill>
              </a:rPr>
              <a:t>malady </a:t>
            </a:r>
            <a:r>
              <a:rPr lang="en-US" dirty="0">
                <a:solidFill>
                  <a:schemeClr val="bg1"/>
                </a:solidFill>
              </a:rPr>
              <a:t>is a disease or illness. Thus, </a:t>
            </a:r>
            <a:r>
              <a:rPr lang="en-US" i="1" dirty="0">
                <a:solidFill>
                  <a:schemeClr val="bg1"/>
                </a:solidFill>
              </a:rPr>
              <a:t>cancer </a:t>
            </a:r>
            <a:r>
              <a:rPr lang="en-US" dirty="0">
                <a:solidFill>
                  <a:schemeClr val="bg1"/>
                </a:solidFill>
              </a:rPr>
              <a:t>is a type of malady. Therefore </a:t>
            </a:r>
            <a:r>
              <a:rPr lang="en-US" b="1" dirty="0">
                <a:solidFill>
                  <a:schemeClr val="bg1"/>
                </a:solidFill>
              </a:rPr>
              <a:t>(D)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297336037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80</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Blatant is to Inconspicuous as  ____________ is to  __________.</a:t>
            </a:r>
          </a:p>
          <a:p>
            <a:pPr marL="114300" indent="0">
              <a:buNone/>
            </a:pPr>
            <a:endParaRPr lang="en-US" dirty="0"/>
          </a:p>
          <a:p>
            <a:pPr marL="114300" indent="0">
              <a:buNone/>
            </a:pPr>
            <a:r>
              <a:rPr lang="en-US" dirty="0" smtClean="0"/>
              <a:t>1) tedious </a:t>
            </a:r>
            <a:r>
              <a:rPr lang="en-US" dirty="0"/>
              <a:t>: engaging </a:t>
            </a:r>
          </a:p>
          <a:p>
            <a:pPr marL="114300" indent="0">
              <a:buNone/>
            </a:pPr>
            <a:r>
              <a:rPr lang="en-US" dirty="0" smtClean="0"/>
              <a:t>2)restorative </a:t>
            </a:r>
            <a:r>
              <a:rPr lang="en-US" dirty="0"/>
              <a:t>: peaceful </a:t>
            </a:r>
          </a:p>
          <a:p>
            <a:pPr marL="114300" indent="0">
              <a:buNone/>
            </a:pPr>
            <a:r>
              <a:rPr lang="en-US" dirty="0" smtClean="0"/>
              <a:t>3) </a:t>
            </a:r>
            <a:r>
              <a:rPr lang="en-US" dirty="0"/>
              <a:t>indulgent : luxurious </a:t>
            </a:r>
          </a:p>
          <a:p>
            <a:pPr marL="114300" indent="0">
              <a:buNone/>
            </a:pPr>
            <a:r>
              <a:rPr lang="en-US" dirty="0" smtClean="0"/>
              <a:t>4) </a:t>
            </a:r>
            <a:r>
              <a:rPr lang="en-US" dirty="0"/>
              <a:t>pedantic : ordinary </a:t>
            </a:r>
          </a:p>
          <a:p>
            <a:endParaRPr lang="en-US" dirty="0"/>
          </a:p>
          <a:p>
            <a:pPr marL="114300" indent="0">
              <a:buNone/>
            </a:pPr>
            <a:r>
              <a:rPr lang="en-US" dirty="0" smtClean="0">
                <a:solidFill>
                  <a:schemeClr val="bg1"/>
                </a:solidFill>
              </a:rPr>
              <a:t>1 Definition (Antonyms) </a:t>
            </a:r>
          </a:p>
          <a:p>
            <a:pPr marL="114300" indent="0">
              <a:buNone/>
            </a:pPr>
            <a:r>
              <a:rPr lang="en-US" i="1" dirty="0">
                <a:solidFill>
                  <a:schemeClr val="bg1"/>
                </a:solidFill>
              </a:rPr>
              <a:t>Blatant </a:t>
            </a:r>
            <a:r>
              <a:rPr lang="en-US" dirty="0">
                <a:solidFill>
                  <a:schemeClr val="bg1"/>
                </a:solidFill>
              </a:rPr>
              <a:t>means extremely obvious. </a:t>
            </a:r>
            <a:r>
              <a:rPr lang="en-US" i="1" dirty="0">
                <a:solidFill>
                  <a:schemeClr val="bg1"/>
                </a:solidFill>
              </a:rPr>
              <a:t>Inconspicuous </a:t>
            </a:r>
            <a:r>
              <a:rPr lang="en-US" dirty="0">
                <a:solidFill>
                  <a:schemeClr val="bg1"/>
                </a:solidFill>
              </a:rPr>
              <a:t>means sneaky, subtle, or hidden. Thus, the opposite of blatant is inconspicuous. </a:t>
            </a:r>
            <a:r>
              <a:rPr lang="en-US" i="1" dirty="0">
                <a:solidFill>
                  <a:schemeClr val="bg1"/>
                </a:solidFill>
              </a:rPr>
              <a:t>Tedious </a:t>
            </a:r>
            <a:r>
              <a:rPr lang="en-US" dirty="0">
                <a:solidFill>
                  <a:schemeClr val="bg1"/>
                </a:solidFill>
              </a:rPr>
              <a:t>means boring or dull. Thus, the opposite of tedious is </a:t>
            </a:r>
            <a:r>
              <a:rPr lang="en-US" i="1" dirty="0">
                <a:solidFill>
                  <a:schemeClr val="bg1"/>
                </a:solidFill>
              </a:rPr>
              <a:t>engaging</a:t>
            </a:r>
            <a:r>
              <a:rPr lang="en-US" dirty="0">
                <a:solidFill>
                  <a:schemeClr val="bg1"/>
                </a:solidFill>
              </a:rPr>
              <a:t>. Therefore </a:t>
            </a:r>
            <a:r>
              <a:rPr lang="en-US" b="1" dirty="0">
                <a:solidFill>
                  <a:schemeClr val="bg1"/>
                </a:solidFill>
              </a:rPr>
              <a:t>(A) </a:t>
            </a:r>
            <a:r>
              <a:rPr lang="en-US" dirty="0">
                <a:solidFill>
                  <a:schemeClr val="bg1"/>
                </a:solidFill>
              </a:rPr>
              <a:t>is correct. </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158774716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81</a:t>
            </a:r>
            <a:endParaRPr lang="en-US" dirty="0"/>
          </a:p>
        </p:txBody>
      </p:sp>
      <p:sp>
        <p:nvSpPr>
          <p:cNvPr id="3" name="Content Placeholder 2"/>
          <p:cNvSpPr>
            <a:spLocks noGrp="1"/>
          </p:cNvSpPr>
          <p:nvPr>
            <p:ph idx="1"/>
          </p:nvPr>
        </p:nvSpPr>
        <p:spPr/>
        <p:txBody>
          <a:bodyPr/>
          <a:lstStyle/>
          <a:p>
            <a:pPr marL="114300" indent="0">
              <a:buNone/>
            </a:pPr>
            <a:r>
              <a:rPr lang="en-US" dirty="0" smtClean="0"/>
              <a:t>Objective : Bias :: ____________ : ____________</a:t>
            </a:r>
          </a:p>
          <a:p>
            <a:pPr marL="114300" indent="0">
              <a:buNone/>
            </a:pPr>
            <a:endParaRPr lang="en-US" dirty="0"/>
          </a:p>
          <a:p>
            <a:pPr marL="114300" indent="0">
              <a:buNone/>
            </a:pPr>
            <a:r>
              <a:rPr lang="en-US" dirty="0" smtClean="0"/>
              <a:t>1) fallacious </a:t>
            </a:r>
            <a:r>
              <a:rPr lang="en-US" dirty="0"/>
              <a:t>: lies </a:t>
            </a:r>
          </a:p>
          <a:p>
            <a:pPr marL="114300" indent="0">
              <a:buNone/>
            </a:pPr>
            <a:r>
              <a:rPr lang="en-US" dirty="0" smtClean="0"/>
              <a:t>2) autistic </a:t>
            </a:r>
            <a:r>
              <a:rPr lang="en-US" dirty="0"/>
              <a:t>: health </a:t>
            </a:r>
          </a:p>
          <a:p>
            <a:pPr marL="114300" indent="0">
              <a:buNone/>
            </a:pPr>
            <a:r>
              <a:rPr lang="en-US" dirty="0" smtClean="0"/>
              <a:t>3) tentative </a:t>
            </a:r>
            <a:r>
              <a:rPr lang="en-US" dirty="0"/>
              <a:t>: certainty </a:t>
            </a:r>
          </a:p>
          <a:p>
            <a:pPr marL="114300" indent="0">
              <a:buNone/>
            </a:pPr>
            <a:r>
              <a:rPr lang="en-US" dirty="0" smtClean="0"/>
              <a:t>4) </a:t>
            </a:r>
            <a:r>
              <a:rPr lang="en-US" dirty="0"/>
              <a:t>awake : insomnia </a:t>
            </a:r>
          </a:p>
          <a:p>
            <a:endParaRPr lang="en-US" dirty="0"/>
          </a:p>
          <a:p>
            <a:pPr marL="114300" indent="0">
              <a:buNone/>
            </a:pPr>
            <a:r>
              <a:rPr lang="en-US" dirty="0" smtClean="0">
                <a:solidFill>
                  <a:schemeClr val="bg1"/>
                </a:solidFill>
              </a:rPr>
              <a:t>3) Lack</a:t>
            </a:r>
          </a:p>
          <a:p>
            <a:pPr marL="114300" indent="0">
              <a:buNone/>
            </a:pPr>
            <a:r>
              <a:rPr lang="en-US" dirty="0">
                <a:solidFill>
                  <a:schemeClr val="bg1"/>
                </a:solidFill>
              </a:rPr>
              <a:t>Something that is </a:t>
            </a:r>
            <a:r>
              <a:rPr lang="en-US" i="1" dirty="0">
                <a:solidFill>
                  <a:schemeClr val="bg1"/>
                </a:solidFill>
              </a:rPr>
              <a:t>objective </a:t>
            </a:r>
            <a:r>
              <a:rPr lang="en-US" dirty="0">
                <a:solidFill>
                  <a:schemeClr val="bg1"/>
                </a:solidFill>
              </a:rPr>
              <a:t>lacks </a:t>
            </a:r>
            <a:r>
              <a:rPr lang="en-US" i="1" dirty="0">
                <a:solidFill>
                  <a:schemeClr val="bg1"/>
                </a:solidFill>
              </a:rPr>
              <a:t>bias</a:t>
            </a:r>
            <a:r>
              <a:rPr lang="en-US" dirty="0">
                <a:solidFill>
                  <a:schemeClr val="bg1"/>
                </a:solidFill>
              </a:rPr>
              <a:t>. Something that is </a:t>
            </a:r>
            <a:r>
              <a:rPr lang="en-US" i="1" dirty="0">
                <a:solidFill>
                  <a:schemeClr val="bg1"/>
                </a:solidFill>
              </a:rPr>
              <a:t>tentative </a:t>
            </a:r>
            <a:r>
              <a:rPr lang="en-US" dirty="0">
                <a:solidFill>
                  <a:schemeClr val="bg1"/>
                </a:solidFill>
              </a:rPr>
              <a:t>lacks </a:t>
            </a:r>
            <a:r>
              <a:rPr lang="en-US" i="1" dirty="0">
                <a:solidFill>
                  <a:schemeClr val="bg1"/>
                </a:solidFill>
              </a:rPr>
              <a:t>certainty</a:t>
            </a:r>
            <a:r>
              <a:rPr lang="en-US" dirty="0">
                <a:solidFill>
                  <a:schemeClr val="bg1"/>
                </a:solidFill>
              </a:rPr>
              <a:t>. Therefore </a:t>
            </a:r>
            <a:r>
              <a:rPr lang="en-US" b="1" dirty="0">
                <a:solidFill>
                  <a:schemeClr val="bg1"/>
                </a:solidFill>
              </a:rPr>
              <a:t>(C)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39913882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82</a:t>
            </a:r>
            <a:endParaRPr lang="en-US" dirty="0"/>
          </a:p>
        </p:txBody>
      </p:sp>
      <p:sp>
        <p:nvSpPr>
          <p:cNvPr id="3" name="Content Placeholder 2"/>
          <p:cNvSpPr>
            <a:spLocks noGrp="1"/>
          </p:cNvSpPr>
          <p:nvPr>
            <p:ph idx="1"/>
          </p:nvPr>
        </p:nvSpPr>
        <p:spPr/>
        <p:txBody>
          <a:bodyPr/>
          <a:lstStyle/>
          <a:p>
            <a:pPr marL="114300" indent="0">
              <a:buNone/>
            </a:pPr>
            <a:r>
              <a:rPr lang="en-US" dirty="0" smtClean="0"/>
              <a:t>Pragmatic: Unrealistic :: __________ : __________</a:t>
            </a:r>
          </a:p>
          <a:p>
            <a:pPr marL="114300" indent="0">
              <a:buNone/>
            </a:pPr>
            <a:endParaRPr lang="en-US" dirty="0"/>
          </a:p>
          <a:p>
            <a:pPr marL="114300" indent="0">
              <a:buNone/>
            </a:pPr>
            <a:r>
              <a:rPr lang="en-US" dirty="0" smtClean="0"/>
              <a:t>1) perplexing </a:t>
            </a:r>
            <a:r>
              <a:rPr lang="en-US" dirty="0"/>
              <a:t>: straightforward </a:t>
            </a:r>
          </a:p>
          <a:p>
            <a:pPr marL="114300" indent="0">
              <a:buNone/>
            </a:pPr>
            <a:r>
              <a:rPr lang="en-US" dirty="0" smtClean="0"/>
              <a:t>2) flirtatious </a:t>
            </a:r>
            <a:r>
              <a:rPr lang="en-US" dirty="0"/>
              <a:t>: coquettish </a:t>
            </a:r>
          </a:p>
          <a:p>
            <a:pPr marL="114300" indent="0">
              <a:buNone/>
            </a:pPr>
            <a:r>
              <a:rPr lang="en-US" dirty="0" smtClean="0"/>
              <a:t>3) opulent </a:t>
            </a:r>
            <a:r>
              <a:rPr lang="en-US" dirty="0"/>
              <a:t>: rich </a:t>
            </a:r>
          </a:p>
          <a:p>
            <a:pPr marL="571500" indent="-457200">
              <a:buAutoNum type="arabicParenR" startAt="4"/>
            </a:pPr>
            <a:r>
              <a:rPr lang="en-US" dirty="0" smtClean="0"/>
              <a:t>sinful </a:t>
            </a:r>
            <a:r>
              <a:rPr lang="en-US" dirty="0"/>
              <a:t>: erotic </a:t>
            </a:r>
            <a:endParaRPr lang="en-US" dirty="0" smtClean="0"/>
          </a:p>
          <a:p>
            <a:pPr marL="571500" indent="-457200">
              <a:buAutoNum type="arabicParenR" startAt="4"/>
            </a:pPr>
            <a:endParaRPr lang="en-US" dirty="0"/>
          </a:p>
          <a:p>
            <a:pPr marL="114300" indent="0">
              <a:buNone/>
            </a:pPr>
            <a:r>
              <a:rPr lang="en-US" dirty="0" smtClean="0">
                <a:solidFill>
                  <a:schemeClr val="bg1"/>
                </a:solidFill>
              </a:rPr>
              <a:t>1) Definition (Antonym)</a:t>
            </a:r>
          </a:p>
          <a:p>
            <a:pPr marL="114300" indent="0">
              <a:buNone/>
            </a:pPr>
            <a:r>
              <a:rPr lang="en-US" i="1" dirty="0" smtClean="0">
                <a:solidFill>
                  <a:schemeClr val="bg1"/>
                </a:solidFill>
              </a:rPr>
              <a:t>Pragmatic </a:t>
            </a:r>
            <a:r>
              <a:rPr lang="en-US" dirty="0">
                <a:solidFill>
                  <a:schemeClr val="bg1"/>
                </a:solidFill>
              </a:rPr>
              <a:t>means practical or realistic. Thus, pragmatic is the opposite of </a:t>
            </a:r>
            <a:r>
              <a:rPr lang="en-US" i="1" dirty="0">
                <a:solidFill>
                  <a:schemeClr val="bg1"/>
                </a:solidFill>
              </a:rPr>
              <a:t>unrealistic. Perplexing </a:t>
            </a:r>
            <a:r>
              <a:rPr lang="en-US" dirty="0">
                <a:solidFill>
                  <a:schemeClr val="bg1"/>
                </a:solidFill>
              </a:rPr>
              <a:t>means confusing. Thus, perplexing is the opposite of straightforward. Therefore </a:t>
            </a:r>
            <a:r>
              <a:rPr lang="en-US" b="1" dirty="0">
                <a:solidFill>
                  <a:schemeClr val="bg1"/>
                </a:solidFill>
              </a:rPr>
              <a:t>(A) </a:t>
            </a:r>
            <a:r>
              <a:rPr lang="en-US" dirty="0">
                <a:solidFill>
                  <a:schemeClr val="bg1"/>
                </a:solidFill>
              </a:rPr>
              <a:t>is correct. </a:t>
            </a:r>
          </a:p>
          <a:p>
            <a:pPr marL="114300" indent="0">
              <a:buNone/>
            </a:pPr>
            <a:endParaRPr lang="en-US" dirty="0"/>
          </a:p>
        </p:txBody>
      </p:sp>
    </p:spTree>
    <p:extLst>
      <p:ext uri="{BB962C8B-B14F-4D97-AF65-F5344CB8AC3E}">
        <p14:creationId xmlns="" xmlns:p14="http://schemas.microsoft.com/office/powerpoint/2010/main" val="15774208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83</a:t>
            </a:r>
            <a:endParaRPr lang="en-US" dirty="0"/>
          </a:p>
        </p:txBody>
      </p:sp>
      <p:sp>
        <p:nvSpPr>
          <p:cNvPr id="3" name="Content Placeholder 2"/>
          <p:cNvSpPr>
            <a:spLocks noGrp="1"/>
          </p:cNvSpPr>
          <p:nvPr>
            <p:ph idx="1"/>
          </p:nvPr>
        </p:nvSpPr>
        <p:spPr/>
        <p:txBody>
          <a:bodyPr/>
          <a:lstStyle/>
          <a:p>
            <a:pPr marL="114300" indent="0">
              <a:buNone/>
            </a:pPr>
            <a:r>
              <a:rPr lang="en-US" dirty="0" smtClean="0"/>
              <a:t>Priest : Ordained :: __________ : __________</a:t>
            </a:r>
          </a:p>
          <a:p>
            <a:pPr marL="114300" indent="0">
              <a:buNone/>
            </a:pPr>
            <a:endParaRPr lang="en-US" dirty="0"/>
          </a:p>
          <a:p>
            <a:pPr marL="571500" indent="-457200">
              <a:buAutoNum type="arabicParenR"/>
            </a:pPr>
            <a:r>
              <a:rPr lang="en-US" dirty="0" smtClean="0"/>
              <a:t>lord </a:t>
            </a:r>
            <a:r>
              <a:rPr lang="en-US" dirty="0"/>
              <a:t>: defrocked </a:t>
            </a:r>
            <a:endParaRPr lang="en-US" dirty="0" smtClean="0"/>
          </a:p>
          <a:p>
            <a:pPr marL="571500" indent="-457200">
              <a:buAutoNum type="arabicParenR"/>
            </a:pPr>
            <a:r>
              <a:rPr lang="en-US" dirty="0" smtClean="0"/>
              <a:t> </a:t>
            </a:r>
            <a:r>
              <a:rPr lang="en-US" dirty="0"/>
              <a:t>senator : allowed </a:t>
            </a:r>
          </a:p>
          <a:p>
            <a:pPr marL="571500" indent="-457200">
              <a:buAutoNum type="arabicParenR" startAt="3"/>
            </a:pPr>
            <a:r>
              <a:rPr lang="en-US" dirty="0" smtClean="0"/>
              <a:t>president </a:t>
            </a:r>
            <a:r>
              <a:rPr lang="en-US" dirty="0"/>
              <a:t>: inaugurated </a:t>
            </a:r>
            <a:endParaRPr lang="en-US" dirty="0" smtClean="0"/>
          </a:p>
          <a:p>
            <a:pPr marL="571500" indent="-457200">
              <a:buAutoNum type="arabicParenR" startAt="3"/>
            </a:pPr>
            <a:r>
              <a:rPr lang="en-US" dirty="0" smtClean="0"/>
              <a:t> </a:t>
            </a:r>
            <a:r>
              <a:rPr lang="en-US" dirty="0"/>
              <a:t>king : graduated </a:t>
            </a:r>
          </a:p>
          <a:p>
            <a:endParaRPr lang="en-US" dirty="0"/>
          </a:p>
          <a:p>
            <a:pPr marL="114300" indent="0">
              <a:buNone/>
            </a:pPr>
            <a:r>
              <a:rPr lang="en-US" dirty="0" smtClean="0">
                <a:solidFill>
                  <a:schemeClr val="bg1"/>
                </a:solidFill>
              </a:rPr>
              <a:t>3) Characteristic</a:t>
            </a:r>
          </a:p>
          <a:p>
            <a:pPr marL="114300" indent="0">
              <a:buNone/>
            </a:pPr>
            <a:r>
              <a:rPr lang="en-US" dirty="0">
                <a:solidFill>
                  <a:schemeClr val="bg1"/>
                </a:solidFill>
              </a:rPr>
              <a:t>To ordain someone is to give him or her official religious authority. Thus, a characteristic of a </a:t>
            </a:r>
            <a:r>
              <a:rPr lang="en-US" i="1" dirty="0">
                <a:solidFill>
                  <a:schemeClr val="bg1"/>
                </a:solidFill>
              </a:rPr>
              <a:t>priest </a:t>
            </a:r>
            <a:r>
              <a:rPr lang="en-US" dirty="0">
                <a:solidFill>
                  <a:schemeClr val="bg1"/>
                </a:solidFill>
              </a:rPr>
              <a:t>is to be </a:t>
            </a:r>
            <a:r>
              <a:rPr lang="en-US" i="1" dirty="0">
                <a:solidFill>
                  <a:schemeClr val="bg1"/>
                </a:solidFill>
              </a:rPr>
              <a:t>ordained. </a:t>
            </a:r>
            <a:r>
              <a:rPr lang="en-US" dirty="0">
                <a:solidFill>
                  <a:schemeClr val="bg1"/>
                </a:solidFill>
              </a:rPr>
              <a:t>To inaugurate someone is to induct him or her into an office. Thus, a characteristic of a </a:t>
            </a:r>
            <a:r>
              <a:rPr lang="en-US" i="1" dirty="0">
                <a:solidFill>
                  <a:schemeClr val="bg1"/>
                </a:solidFill>
              </a:rPr>
              <a:t>president </a:t>
            </a:r>
            <a:r>
              <a:rPr lang="en-US" dirty="0">
                <a:solidFill>
                  <a:schemeClr val="bg1"/>
                </a:solidFill>
              </a:rPr>
              <a:t>is to be </a:t>
            </a:r>
            <a:r>
              <a:rPr lang="en-US" i="1" dirty="0">
                <a:solidFill>
                  <a:schemeClr val="bg1"/>
                </a:solidFill>
              </a:rPr>
              <a:t>inaugurated.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421652404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84</a:t>
            </a:r>
            <a:endParaRPr lang="en-US" dirty="0"/>
          </a:p>
        </p:txBody>
      </p:sp>
      <p:sp>
        <p:nvSpPr>
          <p:cNvPr id="3" name="Content Placeholder 2"/>
          <p:cNvSpPr>
            <a:spLocks noGrp="1"/>
          </p:cNvSpPr>
          <p:nvPr>
            <p:ph idx="1"/>
          </p:nvPr>
        </p:nvSpPr>
        <p:spPr/>
        <p:txBody>
          <a:bodyPr/>
          <a:lstStyle/>
          <a:p>
            <a:pPr marL="114300" indent="0">
              <a:buNone/>
            </a:pPr>
            <a:r>
              <a:rPr lang="en-US" dirty="0" smtClean="0"/>
              <a:t>Neighborhood : City :: __________ : __________</a:t>
            </a:r>
          </a:p>
          <a:p>
            <a:endParaRPr lang="en-US" dirty="0"/>
          </a:p>
          <a:p>
            <a:pPr marL="114300" indent="0">
              <a:buNone/>
            </a:pPr>
            <a:r>
              <a:rPr lang="en-US" dirty="0" smtClean="0"/>
              <a:t>1) priory </a:t>
            </a:r>
            <a:r>
              <a:rPr lang="en-US" dirty="0"/>
              <a:t>: monk </a:t>
            </a:r>
          </a:p>
          <a:p>
            <a:pPr marL="114300" indent="0">
              <a:buNone/>
            </a:pPr>
            <a:r>
              <a:rPr lang="en-US" dirty="0" smtClean="0"/>
              <a:t>2) jumper </a:t>
            </a:r>
            <a:r>
              <a:rPr lang="en-US" dirty="0"/>
              <a:t>: dress </a:t>
            </a:r>
          </a:p>
          <a:p>
            <a:pPr marL="114300" indent="0">
              <a:buNone/>
            </a:pPr>
            <a:r>
              <a:rPr lang="en-US" dirty="0" smtClean="0"/>
              <a:t>3)  </a:t>
            </a:r>
            <a:r>
              <a:rPr lang="en-US" dirty="0"/>
              <a:t>iceberg : tip </a:t>
            </a:r>
          </a:p>
          <a:p>
            <a:pPr marL="114300" indent="0">
              <a:buNone/>
            </a:pPr>
            <a:r>
              <a:rPr lang="en-US" dirty="0" smtClean="0"/>
              <a:t>4)  </a:t>
            </a:r>
            <a:r>
              <a:rPr lang="en-US" dirty="0"/>
              <a:t>annex : building </a:t>
            </a:r>
          </a:p>
          <a:p>
            <a:pPr marL="114300" indent="0">
              <a:buNone/>
            </a:pPr>
            <a:endParaRPr lang="en-US" dirty="0"/>
          </a:p>
          <a:p>
            <a:pPr marL="114300" indent="0">
              <a:buNone/>
            </a:pPr>
            <a:r>
              <a:rPr lang="en-US" dirty="0" smtClean="0">
                <a:solidFill>
                  <a:schemeClr val="bg1"/>
                </a:solidFill>
              </a:rPr>
              <a:t>4—Part to Whole</a:t>
            </a:r>
          </a:p>
          <a:p>
            <a:pPr marL="114300" indent="0">
              <a:buNone/>
            </a:pPr>
            <a:endParaRPr lang="en-US" dirty="0">
              <a:solidFill>
                <a:schemeClr val="bg1"/>
              </a:solidFill>
            </a:endParaRPr>
          </a:p>
          <a:p>
            <a:pPr marL="114300" indent="0">
              <a:buNone/>
            </a:pPr>
            <a:r>
              <a:rPr lang="en-US" dirty="0">
                <a:solidFill>
                  <a:schemeClr val="bg1"/>
                </a:solidFill>
              </a:rPr>
              <a:t>A </a:t>
            </a:r>
            <a:r>
              <a:rPr lang="en-US" i="1" dirty="0">
                <a:solidFill>
                  <a:schemeClr val="bg1"/>
                </a:solidFill>
              </a:rPr>
              <a:t>neighborhood </a:t>
            </a:r>
            <a:r>
              <a:rPr lang="en-US" dirty="0">
                <a:solidFill>
                  <a:schemeClr val="bg1"/>
                </a:solidFill>
              </a:rPr>
              <a:t>is part of a </a:t>
            </a:r>
            <a:r>
              <a:rPr lang="en-US" i="1" dirty="0">
                <a:solidFill>
                  <a:schemeClr val="bg1"/>
                </a:solidFill>
              </a:rPr>
              <a:t>city. </a:t>
            </a:r>
            <a:r>
              <a:rPr lang="en-US" dirty="0">
                <a:solidFill>
                  <a:schemeClr val="bg1"/>
                </a:solidFill>
              </a:rPr>
              <a:t>An </a:t>
            </a:r>
            <a:r>
              <a:rPr lang="en-US" i="1" dirty="0">
                <a:solidFill>
                  <a:schemeClr val="bg1"/>
                </a:solidFill>
              </a:rPr>
              <a:t>annex </a:t>
            </a:r>
            <a:r>
              <a:rPr lang="en-US" dirty="0">
                <a:solidFill>
                  <a:schemeClr val="bg1"/>
                </a:solidFill>
              </a:rPr>
              <a:t>is part of a </a:t>
            </a:r>
            <a:r>
              <a:rPr lang="en-US" i="1" dirty="0">
                <a:solidFill>
                  <a:schemeClr val="bg1"/>
                </a:solidFill>
              </a:rPr>
              <a:t>building</a:t>
            </a:r>
            <a:r>
              <a:rPr lang="en-US" dirty="0">
                <a:solidFill>
                  <a:schemeClr val="bg1"/>
                </a:solidFill>
              </a:rPr>
              <a:t>. </a:t>
            </a:r>
          </a:p>
          <a:p>
            <a:pPr marL="114300" indent="0">
              <a:buNone/>
            </a:pPr>
            <a:endParaRPr lang="en-US" dirty="0"/>
          </a:p>
        </p:txBody>
      </p:sp>
    </p:spTree>
    <p:extLst>
      <p:ext uri="{BB962C8B-B14F-4D97-AF65-F5344CB8AC3E}">
        <p14:creationId xmlns="" xmlns:p14="http://schemas.microsoft.com/office/powerpoint/2010/main" val="279162514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85</a:t>
            </a:r>
            <a:endParaRPr lang="en-US" dirty="0"/>
          </a:p>
        </p:txBody>
      </p:sp>
      <p:sp>
        <p:nvSpPr>
          <p:cNvPr id="3" name="Content Placeholder 2"/>
          <p:cNvSpPr>
            <a:spLocks noGrp="1"/>
          </p:cNvSpPr>
          <p:nvPr>
            <p:ph idx="1"/>
          </p:nvPr>
        </p:nvSpPr>
        <p:spPr/>
        <p:txBody>
          <a:bodyPr/>
          <a:lstStyle/>
          <a:p>
            <a:pPr marL="114300" indent="0">
              <a:buNone/>
            </a:pPr>
            <a:r>
              <a:rPr lang="en-US" dirty="0" smtClean="0"/>
              <a:t>A piccolo is to an instrument as a __________ is to a __________</a:t>
            </a:r>
          </a:p>
          <a:p>
            <a:pPr marL="114300" indent="0">
              <a:buNone/>
            </a:pPr>
            <a:endParaRPr lang="en-US" dirty="0"/>
          </a:p>
          <a:p>
            <a:pPr marL="114300" indent="0">
              <a:buNone/>
            </a:pPr>
            <a:r>
              <a:rPr lang="en-US" dirty="0" smtClean="0"/>
              <a:t>1) violoncello </a:t>
            </a:r>
            <a:r>
              <a:rPr lang="en-US" dirty="0"/>
              <a:t>: bass </a:t>
            </a:r>
          </a:p>
          <a:p>
            <a:pPr marL="114300" indent="0">
              <a:buNone/>
            </a:pPr>
            <a:r>
              <a:rPr lang="en-US" dirty="0" smtClean="0"/>
              <a:t>2) currency </a:t>
            </a:r>
            <a:r>
              <a:rPr lang="en-US" dirty="0"/>
              <a:t>: dollar </a:t>
            </a:r>
          </a:p>
          <a:p>
            <a:pPr marL="114300" indent="0">
              <a:buNone/>
            </a:pPr>
            <a:r>
              <a:rPr lang="en-US" dirty="0" smtClean="0"/>
              <a:t>3) decathlon </a:t>
            </a:r>
            <a:r>
              <a:rPr lang="en-US" dirty="0"/>
              <a:t>: competition </a:t>
            </a:r>
          </a:p>
          <a:p>
            <a:pPr marL="114300" indent="0">
              <a:buNone/>
            </a:pPr>
            <a:r>
              <a:rPr lang="en-US" dirty="0" smtClean="0"/>
              <a:t>4) cult </a:t>
            </a:r>
            <a:r>
              <a:rPr lang="en-US" dirty="0"/>
              <a:t>: festival </a:t>
            </a:r>
          </a:p>
          <a:p>
            <a:pPr marL="114300" indent="0">
              <a:buNone/>
            </a:pPr>
            <a:endParaRPr lang="en-US" dirty="0"/>
          </a:p>
          <a:p>
            <a:pPr marL="114300" indent="0">
              <a:buNone/>
            </a:pPr>
            <a:r>
              <a:rPr lang="en-US" dirty="0" smtClean="0">
                <a:solidFill>
                  <a:schemeClr val="bg1"/>
                </a:solidFill>
              </a:rPr>
              <a:t>3—Type/Kind</a:t>
            </a:r>
          </a:p>
          <a:p>
            <a:pPr marL="114300" indent="0">
              <a:buNone/>
            </a:pPr>
            <a:r>
              <a:rPr lang="en-US" dirty="0" smtClean="0">
                <a:solidFill>
                  <a:schemeClr val="bg1"/>
                </a:solidFill>
              </a:rPr>
              <a:t> </a:t>
            </a:r>
            <a:r>
              <a:rPr lang="en-US" dirty="0">
                <a:solidFill>
                  <a:schemeClr val="bg1"/>
                </a:solidFill>
              </a:rPr>
              <a:t>A </a:t>
            </a:r>
            <a:r>
              <a:rPr lang="en-US" i="1" dirty="0">
                <a:solidFill>
                  <a:schemeClr val="bg1"/>
                </a:solidFill>
              </a:rPr>
              <a:t>piccolo </a:t>
            </a:r>
            <a:r>
              <a:rPr lang="en-US" dirty="0">
                <a:solidFill>
                  <a:schemeClr val="bg1"/>
                </a:solidFill>
              </a:rPr>
              <a:t>is a type of </a:t>
            </a:r>
            <a:r>
              <a:rPr lang="en-US" i="1" dirty="0">
                <a:solidFill>
                  <a:schemeClr val="bg1"/>
                </a:solidFill>
              </a:rPr>
              <a:t>instrument. </a:t>
            </a:r>
            <a:r>
              <a:rPr lang="en-US" dirty="0">
                <a:solidFill>
                  <a:schemeClr val="bg1"/>
                </a:solidFill>
              </a:rPr>
              <a:t>A </a:t>
            </a:r>
            <a:r>
              <a:rPr lang="en-US" i="1" dirty="0">
                <a:solidFill>
                  <a:schemeClr val="bg1"/>
                </a:solidFill>
              </a:rPr>
              <a:t>decathlon </a:t>
            </a:r>
            <a:r>
              <a:rPr lang="en-US" dirty="0">
                <a:solidFill>
                  <a:schemeClr val="bg1"/>
                </a:solidFill>
              </a:rPr>
              <a:t>is a type of </a:t>
            </a:r>
            <a:r>
              <a:rPr lang="en-US" i="1" dirty="0">
                <a:solidFill>
                  <a:schemeClr val="bg1"/>
                </a:solidFill>
              </a:rPr>
              <a:t>competition</a:t>
            </a:r>
            <a:r>
              <a:rPr lang="en-US" dirty="0">
                <a:solidFill>
                  <a:schemeClr val="bg1"/>
                </a:solidFill>
              </a:rPr>
              <a:t>. </a:t>
            </a:r>
            <a:r>
              <a:rPr lang="en-US" dirty="0" smtClean="0">
                <a:solidFill>
                  <a:schemeClr val="bg1"/>
                </a:solidFill>
              </a:rPr>
              <a:t> </a:t>
            </a:r>
            <a:endParaRPr lang="en-US" dirty="0">
              <a:solidFill>
                <a:schemeClr val="bg1"/>
              </a:solidFill>
            </a:endParaRPr>
          </a:p>
          <a:p>
            <a:pPr marL="114300" indent="0">
              <a:buNone/>
            </a:pPr>
            <a:endParaRPr lang="en-US" dirty="0"/>
          </a:p>
        </p:txBody>
      </p:sp>
    </p:spTree>
    <p:extLst>
      <p:ext uri="{BB962C8B-B14F-4D97-AF65-F5344CB8AC3E}">
        <p14:creationId xmlns="" xmlns:p14="http://schemas.microsoft.com/office/powerpoint/2010/main" val="20610698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86</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Conundrum : Puzzle :: __________ : __________</a:t>
            </a:r>
          </a:p>
          <a:p>
            <a:pPr marL="114300" indent="0">
              <a:buNone/>
            </a:pPr>
            <a:endParaRPr lang="en-US" dirty="0" smtClean="0"/>
          </a:p>
          <a:p>
            <a:pPr marL="114300" indent="0">
              <a:buNone/>
            </a:pPr>
            <a:r>
              <a:rPr lang="en-US" dirty="0" smtClean="0"/>
              <a:t>1) palace </a:t>
            </a:r>
            <a:r>
              <a:rPr lang="en-US" dirty="0"/>
              <a:t>: estate </a:t>
            </a:r>
          </a:p>
          <a:p>
            <a:pPr marL="114300" indent="0">
              <a:buNone/>
            </a:pPr>
            <a:r>
              <a:rPr lang="en-US" dirty="0" smtClean="0"/>
              <a:t>2) </a:t>
            </a:r>
            <a:r>
              <a:rPr lang="en-US" dirty="0"/>
              <a:t>phenomenon : science </a:t>
            </a:r>
          </a:p>
          <a:p>
            <a:pPr marL="114300" indent="0">
              <a:buNone/>
            </a:pPr>
            <a:r>
              <a:rPr lang="en-US" dirty="0" smtClean="0"/>
              <a:t>3) </a:t>
            </a:r>
            <a:r>
              <a:rPr lang="en-US" dirty="0"/>
              <a:t>dynamite : destruction </a:t>
            </a:r>
          </a:p>
          <a:p>
            <a:pPr marL="114300" indent="0">
              <a:buNone/>
            </a:pPr>
            <a:r>
              <a:rPr lang="en-US" dirty="0"/>
              <a:t>4</a:t>
            </a:r>
            <a:r>
              <a:rPr lang="en-US" dirty="0" smtClean="0"/>
              <a:t>) </a:t>
            </a:r>
            <a:r>
              <a:rPr lang="en-US" dirty="0"/>
              <a:t>actor : choreographer </a:t>
            </a:r>
          </a:p>
          <a:p>
            <a:pPr marL="114300" indent="0">
              <a:buNone/>
            </a:pPr>
            <a:endParaRPr lang="en-US" dirty="0"/>
          </a:p>
          <a:p>
            <a:pPr marL="114300" indent="0">
              <a:buNone/>
            </a:pPr>
            <a:r>
              <a:rPr lang="en-US" dirty="0" smtClean="0">
                <a:solidFill>
                  <a:schemeClr val="bg1"/>
                </a:solidFill>
              </a:rPr>
              <a:t>1—Definition (synonym)</a:t>
            </a:r>
          </a:p>
          <a:p>
            <a:pPr marL="114300" indent="0">
              <a:buNone/>
            </a:pPr>
            <a:r>
              <a:rPr lang="en-US" dirty="0" smtClean="0">
                <a:solidFill>
                  <a:schemeClr val="bg1"/>
                </a:solidFill>
              </a:rPr>
              <a:t>A </a:t>
            </a:r>
            <a:r>
              <a:rPr lang="en-US" i="1" dirty="0">
                <a:solidFill>
                  <a:schemeClr val="bg1"/>
                </a:solidFill>
              </a:rPr>
              <a:t>conundrum </a:t>
            </a:r>
            <a:r>
              <a:rPr lang="en-US" dirty="0">
                <a:solidFill>
                  <a:schemeClr val="bg1"/>
                </a:solidFill>
              </a:rPr>
              <a:t>is synonymous with a </a:t>
            </a:r>
            <a:r>
              <a:rPr lang="en-US" i="1" dirty="0">
                <a:solidFill>
                  <a:schemeClr val="bg1"/>
                </a:solidFill>
              </a:rPr>
              <a:t>puzzle. </a:t>
            </a:r>
            <a:r>
              <a:rPr lang="en-US" dirty="0">
                <a:solidFill>
                  <a:schemeClr val="bg1"/>
                </a:solidFill>
              </a:rPr>
              <a:t>A </a:t>
            </a:r>
            <a:r>
              <a:rPr lang="en-US" i="1" dirty="0">
                <a:solidFill>
                  <a:schemeClr val="bg1"/>
                </a:solidFill>
              </a:rPr>
              <a:t>palace </a:t>
            </a:r>
            <a:r>
              <a:rPr lang="en-US" dirty="0">
                <a:solidFill>
                  <a:schemeClr val="bg1"/>
                </a:solidFill>
              </a:rPr>
              <a:t>is synonymous with an </a:t>
            </a:r>
            <a:r>
              <a:rPr lang="en-US" i="1" dirty="0">
                <a:solidFill>
                  <a:schemeClr val="bg1"/>
                </a:solidFill>
              </a:rPr>
              <a:t>estate</a:t>
            </a:r>
            <a:r>
              <a:rPr lang="en-US" dirty="0">
                <a:solidFill>
                  <a:schemeClr val="bg1"/>
                </a:solidFill>
              </a:rPr>
              <a:t>. </a:t>
            </a:r>
          </a:p>
        </p:txBody>
      </p:sp>
    </p:spTree>
    <p:extLst>
      <p:ext uri="{BB962C8B-B14F-4D97-AF65-F5344CB8AC3E}">
        <p14:creationId xmlns="" xmlns:p14="http://schemas.microsoft.com/office/powerpoint/2010/main" val="38314093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87</a:t>
            </a:r>
            <a:endParaRPr lang="en-US" dirty="0"/>
          </a:p>
        </p:txBody>
      </p:sp>
      <p:sp>
        <p:nvSpPr>
          <p:cNvPr id="3" name="Content Placeholder 2"/>
          <p:cNvSpPr>
            <a:spLocks noGrp="1"/>
          </p:cNvSpPr>
          <p:nvPr>
            <p:ph idx="1"/>
          </p:nvPr>
        </p:nvSpPr>
        <p:spPr/>
        <p:txBody>
          <a:bodyPr/>
          <a:lstStyle/>
          <a:p>
            <a:pPr marL="114300" indent="0">
              <a:buNone/>
            </a:pPr>
            <a:r>
              <a:rPr lang="en-US" dirty="0" smtClean="0"/>
              <a:t>Ruse : Trick :: __________ : __________</a:t>
            </a:r>
          </a:p>
          <a:p>
            <a:pPr marL="114300" indent="0">
              <a:buNone/>
            </a:pPr>
            <a:endParaRPr lang="en-US" dirty="0"/>
          </a:p>
          <a:p>
            <a:pPr marL="114300" indent="0">
              <a:buNone/>
            </a:pPr>
            <a:r>
              <a:rPr lang="en-US" dirty="0" smtClean="0"/>
              <a:t>1) hangman </a:t>
            </a:r>
            <a:r>
              <a:rPr lang="en-US" dirty="0"/>
              <a:t>: condemn </a:t>
            </a:r>
          </a:p>
          <a:p>
            <a:pPr marL="114300" indent="0">
              <a:buNone/>
            </a:pPr>
            <a:r>
              <a:rPr lang="en-US" dirty="0" smtClean="0"/>
              <a:t>2) </a:t>
            </a:r>
            <a:r>
              <a:rPr lang="en-US" dirty="0"/>
              <a:t>funeral : eliminate </a:t>
            </a:r>
          </a:p>
          <a:p>
            <a:pPr marL="114300" indent="0">
              <a:buNone/>
            </a:pPr>
            <a:r>
              <a:rPr lang="en-US" dirty="0"/>
              <a:t>3</a:t>
            </a:r>
            <a:r>
              <a:rPr lang="en-US" dirty="0" smtClean="0"/>
              <a:t>) </a:t>
            </a:r>
            <a:r>
              <a:rPr lang="en-US" dirty="0"/>
              <a:t>spectacle : entertain </a:t>
            </a:r>
          </a:p>
          <a:p>
            <a:pPr marL="114300" indent="0">
              <a:buNone/>
            </a:pPr>
            <a:r>
              <a:rPr lang="en-US" dirty="0"/>
              <a:t>4</a:t>
            </a:r>
            <a:r>
              <a:rPr lang="en-US" dirty="0" smtClean="0"/>
              <a:t>) </a:t>
            </a:r>
            <a:r>
              <a:rPr lang="en-US" dirty="0"/>
              <a:t>inventor : deviate </a:t>
            </a:r>
          </a:p>
          <a:p>
            <a:endParaRPr lang="en-US" dirty="0" smtClean="0"/>
          </a:p>
          <a:p>
            <a:pPr marL="114300" indent="0">
              <a:buNone/>
            </a:pPr>
            <a:r>
              <a:rPr lang="en-US" dirty="0" smtClean="0">
                <a:solidFill>
                  <a:schemeClr val="bg1"/>
                </a:solidFill>
              </a:rPr>
              <a:t>3—Function </a:t>
            </a:r>
            <a:endParaRPr lang="en-US" dirty="0">
              <a:solidFill>
                <a:schemeClr val="bg1"/>
              </a:solidFill>
            </a:endParaRPr>
          </a:p>
          <a:p>
            <a:pPr marL="114300" indent="0">
              <a:buNone/>
            </a:pPr>
            <a:r>
              <a:rPr lang="en-US" dirty="0">
                <a:solidFill>
                  <a:schemeClr val="bg1"/>
                </a:solidFill>
              </a:rPr>
              <a:t>A </a:t>
            </a:r>
            <a:r>
              <a:rPr lang="en-US" i="1" dirty="0">
                <a:solidFill>
                  <a:schemeClr val="bg1"/>
                </a:solidFill>
              </a:rPr>
              <a:t>ruse </a:t>
            </a:r>
            <a:r>
              <a:rPr lang="en-US" dirty="0">
                <a:solidFill>
                  <a:schemeClr val="bg1"/>
                </a:solidFill>
              </a:rPr>
              <a:t>is a trick or a trap. Thus, the function of a ruse is to </a:t>
            </a:r>
            <a:r>
              <a:rPr lang="en-US" i="1" dirty="0">
                <a:solidFill>
                  <a:schemeClr val="bg1"/>
                </a:solidFill>
              </a:rPr>
              <a:t>trick </a:t>
            </a:r>
            <a:r>
              <a:rPr lang="en-US" dirty="0">
                <a:solidFill>
                  <a:schemeClr val="bg1"/>
                </a:solidFill>
              </a:rPr>
              <a:t>people. A </a:t>
            </a:r>
            <a:r>
              <a:rPr lang="en-US" i="1" dirty="0">
                <a:solidFill>
                  <a:schemeClr val="bg1"/>
                </a:solidFill>
              </a:rPr>
              <a:t>spectacle </a:t>
            </a:r>
            <a:r>
              <a:rPr lang="en-US" dirty="0">
                <a:solidFill>
                  <a:schemeClr val="bg1"/>
                </a:solidFill>
              </a:rPr>
              <a:t>is an exhibition r show. Thus, the function of a spectacle is to </a:t>
            </a:r>
            <a:r>
              <a:rPr lang="en-US" i="1" dirty="0">
                <a:solidFill>
                  <a:schemeClr val="bg1"/>
                </a:solidFill>
              </a:rPr>
              <a:t>entertain </a:t>
            </a:r>
            <a:r>
              <a:rPr lang="en-US" dirty="0">
                <a:solidFill>
                  <a:schemeClr val="bg1"/>
                </a:solidFill>
              </a:rPr>
              <a:t>people. </a:t>
            </a:r>
          </a:p>
        </p:txBody>
      </p:sp>
    </p:spTree>
    <p:extLst>
      <p:ext uri="{BB962C8B-B14F-4D97-AF65-F5344CB8AC3E}">
        <p14:creationId xmlns="" xmlns:p14="http://schemas.microsoft.com/office/powerpoint/2010/main" val="2583612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7</a:t>
            </a:r>
            <a:endParaRPr lang="en-US" dirty="0"/>
          </a:p>
        </p:txBody>
      </p:sp>
      <p:sp>
        <p:nvSpPr>
          <p:cNvPr id="3" name="Content Placeholder 2"/>
          <p:cNvSpPr>
            <a:spLocks noGrp="1"/>
          </p:cNvSpPr>
          <p:nvPr>
            <p:ph idx="1"/>
          </p:nvPr>
        </p:nvSpPr>
        <p:spPr/>
        <p:txBody>
          <a:bodyPr/>
          <a:lstStyle/>
          <a:p>
            <a:pPr marL="114300" indent="0">
              <a:buNone/>
            </a:pPr>
            <a:r>
              <a:rPr lang="en-US" sz="2400" b="1" dirty="0" smtClean="0"/>
              <a:t>Light: Turn Off:: Rumors: </a:t>
            </a:r>
            <a:r>
              <a:rPr lang="en-US" sz="2400" b="1" dirty="0"/>
              <a:t>________________</a:t>
            </a:r>
          </a:p>
          <a:p>
            <a:pPr marL="114300" indent="0">
              <a:buNone/>
            </a:pPr>
            <a:endParaRPr lang="en-US" sz="2400" b="1" dirty="0"/>
          </a:p>
          <a:p>
            <a:pPr marL="857250" indent="-742950">
              <a:buAutoNum type="alphaLcParenR"/>
            </a:pPr>
            <a:r>
              <a:rPr lang="en-US" sz="2400" b="1" dirty="0" smtClean="0"/>
              <a:t>Start</a:t>
            </a:r>
            <a:endParaRPr lang="en-US" sz="2400" b="1" dirty="0"/>
          </a:p>
          <a:p>
            <a:pPr marL="857250" indent="-742950">
              <a:buAutoNum type="alphaLcParenR"/>
            </a:pPr>
            <a:r>
              <a:rPr lang="en-US" sz="2400" b="1" dirty="0" smtClean="0"/>
              <a:t>Squabble</a:t>
            </a:r>
            <a:endParaRPr lang="en-US" sz="2400" b="1" dirty="0"/>
          </a:p>
          <a:p>
            <a:pPr marL="857250" indent="-742950">
              <a:buAutoNum type="alphaLcParenR"/>
            </a:pPr>
            <a:r>
              <a:rPr lang="en-US" sz="2400" b="1" dirty="0" smtClean="0"/>
              <a:t>Hear</a:t>
            </a:r>
            <a:endParaRPr lang="en-US" sz="2400" b="1" dirty="0"/>
          </a:p>
          <a:p>
            <a:pPr marL="857250" indent="-742950">
              <a:buAutoNum type="alphaLcParenR"/>
            </a:pPr>
            <a:r>
              <a:rPr lang="en-US" sz="2400" b="1" dirty="0" smtClean="0"/>
              <a:t>Quash</a:t>
            </a:r>
            <a:endParaRPr lang="en-US" sz="2400" b="1" dirty="0"/>
          </a:p>
          <a:p>
            <a:pPr marL="857250" indent="-742950">
              <a:buAutoNum type="alphaLcParenR"/>
            </a:pPr>
            <a:r>
              <a:rPr lang="en-US" sz="2400" b="1" dirty="0" smtClean="0"/>
              <a:t>Plummet</a:t>
            </a:r>
            <a:endParaRPr lang="en-US" sz="2400" b="1" dirty="0"/>
          </a:p>
          <a:p>
            <a:endParaRPr lang="en-US" dirty="0" smtClean="0"/>
          </a:p>
          <a:p>
            <a:pPr marL="114300" indent="0">
              <a:buNone/>
            </a:pPr>
            <a:r>
              <a:rPr lang="en-US" dirty="0" smtClean="0">
                <a:solidFill>
                  <a:schemeClr val="bg1"/>
                </a:solidFill>
              </a:rPr>
              <a:t>D—Function</a:t>
            </a:r>
            <a:endParaRPr lang="en-US" dirty="0">
              <a:solidFill>
                <a:schemeClr val="bg1"/>
              </a:solidFill>
            </a:endParaRPr>
          </a:p>
        </p:txBody>
      </p:sp>
      <p:sp>
        <p:nvSpPr>
          <p:cNvPr id="4" name="Rectangle 3"/>
          <p:cNvSpPr/>
          <p:nvPr/>
        </p:nvSpPr>
        <p:spPr>
          <a:xfrm>
            <a:off x="228600" y="5943600"/>
            <a:ext cx="7848600" cy="646331"/>
          </a:xfrm>
          <a:prstGeom prst="rect">
            <a:avLst/>
          </a:prstGeom>
        </p:spPr>
        <p:txBody>
          <a:bodyPr wrap="square">
            <a:spAutoFit/>
          </a:bodyPr>
          <a:lstStyle/>
          <a:p>
            <a:r>
              <a:rPr lang="en-US" sz="1200" dirty="0" smtClean="0"/>
              <a:t>"Sample Analogies Word Lists." </a:t>
            </a:r>
            <a:r>
              <a:rPr lang="en-US" sz="1200" i="1" dirty="0" smtClean="0"/>
              <a:t>Word Masters Challenge</a:t>
            </a:r>
            <a:r>
              <a:rPr lang="en-US" sz="1200" dirty="0" smtClean="0"/>
              <a:t>. Word Masters Challenge, 2012. </a:t>
            </a:r>
            <a:r>
              <a:rPr lang="en-US" sz="1200" i="1" dirty="0" smtClean="0"/>
              <a:t>Google</a:t>
            </a:r>
            <a:r>
              <a:rPr lang="en-US" sz="1200" dirty="0" smtClean="0"/>
              <a:t>. Web. 11 Apr. 2014. Path: 	</a:t>
            </a:r>
          </a:p>
          <a:p>
            <a:r>
              <a:rPr lang="en-US" sz="1200" dirty="0"/>
              <a:t>	</a:t>
            </a:r>
            <a:r>
              <a:rPr lang="en-US" sz="1200" dirty="0" smtClean="0"/>
              <a:t>Google: "analogies list". </a:t>
            </a:r>
            <a:endParaRPr lang="en-US" sz="1200" dirty="0"/>
          </a:p>
        </p:txBody>
      </p:sp>
    </p:spTree>
    <p:extLst>
      <p:ext uri="{BB962C8B-B14F-4D97-AF65-F5344CB8AC3E}">
        <p14:creationId xmlns="" xmlns:p14="http://schemas.microsoft.com/office/powerpoint/2010/main" val="425871290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88</a:t>
            </a:r>
            <a:endParaRPr lang="en-US" dirty="0"/>
          </a:p>
        </p:txBody>
      </p:sp>
      <p:sp>
        <p:nvSpPr>
          <p:cNvPr id="3" name="Content Placeholder 2"/>
          <p:cNvSpPr>
            <a:spLocks noGrp="1"/>
          </p:cNvSpPr>
          <p:nvPr>
            <p:ph idx="1"/>
          </p:nvPr>
        </p:nvSpPr>
        <p:spPr/>
        <p:txBody>
          <a:bodyPr/>
          <a:lstStyle/>
          <a:p>
            <a:pPr marL="114300" indent="0">
              <a:buNone/>
            </a:pPr>
            <a:r>
              <a:rPr lang="en-US" dirty="0" smtClean="0"/>
              <a:t>Cathedral : Church :: __________ : __________</a:t>
            </a:r>
          </a:p>
          <a:p>
            <a:pPr marL="114300" indent="0">
              <a:buNone/>
            </a:pPr>
            <a:endParaRPr lang="en-US" dirty="0"/>
          </a:p>
          <a:p>
            <a:pPr marL="114300" indent="0">
              <a:buNone/>
            </a:pPr>
            <a:r>
              <a:rPr lang="en-US" dirty="0" smtClean="0"/>
              <a:t>1) university </a:t>
            </a:r>
            <a:r>
              <a:rPr lang="en-US" dirty="0"/>
              <a:t>: school </a:t>
            </a:r>
          </a:p>
          <a:p>
            <a:pPr marL="114300" indent="0">
              <a:buNone/>
            </a:pPr>
            <a:r>
              <a:rPr lang="en-US" dirty="0" smtClean="0"/>
              <a:t>2) orchestra </a:t>
            </a:r>
            <a:r>
              <a:rPr lang="en-US" dirty="0"/>
              <a:t>: symphony </a:t>
            </a:r>
          </a:p>
          <a:p>
            <a:pPr marL="114300" indent="0">
              <a:buNone/>
            </a:pPr>
            <a:r>
              <a:rPr lang="en-US" dirty="0" smtClean="0"/>
              <a:t>3)  </a:t>
            </a:r>
            <a:r>
              <a:rPr lang="en-US" dirty="0"/>
              <a:t>preamble : constitution </a:t>
            </a:r>
          </a:p>
          <a:p>
            <a:pPr marL="114300" indent="0">
              <a:buNone/>
            </a:pPr>
            <a:r>
              <a:rPr lang="en-US" dirty="0" smtClean="0"/>
              <a:t>4)  </a:t>
            </a:r>
            <a:r>
              <a:rPr lang="en-US" dirty="0"/>
              <a:t>prefix : suffix </a:t>
            </a:r>
          </a:p>
          <a:p>
            <a:pPr marL="114300" indent="0">
              <a:buNone/>
            </a:pPr>
            <a:endParaRPr lang="en-US" dirty="0"/>
          </a:p>
          <a:p>
            <a:pPr marL="114300" indent="0">
              <a:buNone/>
            </a:pPr>
            <a:r>
              <a:rPr lang="en-US" dirty="0" smtClean="0">
                <a:solidFill>
                  <a:schemeClr val="bg1"/>
                </a:solidFill>
              </a:rPr>
              <a:t>1—Type/Kind </a:t>
            </a:r>
          </a:p>
          <a:p>
            <a:pPr marL="114300" indent="0">
              <a:buNone/>
            </a:pPr>
            <a:r>
              <a:rPr lang="en-US" dirty="0" smtClean="0">
                <a:solidFill>
                  <a:schemeClr val="bg1"/>
                </a:solidFill>
              </a:rPr>
              <a:t> </a:t>
            </a:r>
            <a:r>
              <a:rPr lang="en-US" dirty="0">
                <a:solidFill>
                  <a:schemeClr val="bg1"/>
                </a:solidFill>
              </a:rPr>
              <a:t>A </a:t>
            </a:r>
            <a:r>
              <a:rPr lang="en-US" i="1" dirty="0">
                <a:solidFill>
                  <a:schemeClr val="bg1"/>
                </a:solidFill>
              </a:rPr>
              <a:t>cathedral </a:t>
            </a:r>
            <a:r>
              <a:rPr lang="en-US" dirty="0">
                <a:solidFill>
                  <a:schemeClr val="bg1"/>
                </a:solidFill>
              </a:rPr>
              <a:t>is a type of </a:t>
            </a:r>
            <a:r>
              <a:rPr lang="en-US" i="1" dirty="0">
                <a:solidFill>
                  <a:schemeClr val="bg1"/>
                </a:solidFill>
              </a:rPr>
              <a:t>church</a:t>
            </a:r>
            <a:r>
              <a:rPr lang="en-US" dirty="0">
                <a:solidFill>
                  <a:schemeClr val="bg1"/>
                </a:solidFill>
              </a:rPr>
              <a:t>. A </a:t>
            </a:r>
            <a:r>
              <a:rPr lang="en-US" i="1" dirty="0">
                <a:solidFill>
                  <a:schemeClr val="bg1"/>
                </a:solidFill>
              </a:rPr>
              <a:t>university </a:t>
            </a:r>
            <a:r>
              <a:rPr lang="en-US" dirty="0">
                <a:solidFill>
                  <a:schemeClr val="bg1"/>
                </a:solidFill>
              </a:rPr>
              <a:t>is a type of </a:t>
            </a:r>
            <a:r>
              <a:rPr lang="en-US" i="1" dirty="0">
                <a:solidFill>
                  <a:schemeClr val="bg1"/>
                </a:solidFill>
              </a:rPr>
              <a:t>school </a:t>
            </a:r>
            <a:endParaRPr lang="en-US" dirty="0">
              <a:solidFill>
                <a:schemeClr val="bg1"/>
              </a:solidFill>
            </a:endParaRPr>
          </a:p>
          <a:p>
            <a:pPr marL="114300" indent="0">
              <a:buNone/>
            </a:pPr>
            <a:endParaRPr lang="en-US" dirty="0">
              <a:solidFill>
                <a:schemeClr val="bg1"/>
              </a:solidFill>
            </a:endParaRPr>
          </a:p>
        </p:txBody>
      </p:sp>
    </p:spTree>
    <p:extLst>
      <p:ext uri="{BB962C8B-B14F-4D97-AF65-F5344CB8AC3E}">
        <p14:creationId xmlns="" xmlns:p14="http://schemas.microsoft.com/office/powerpoint/2010/main" val="34165137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89</a:t>
            </a:r>
            <a:endParaRPr lang="en-US" dirty="0"/>
          </a:p>
        </p:txBody>
      </p:sp>
      <p:sp>
        <p:nvSpPr>
          <p:cNvPr id="3" name="Content Placeholder 2"/>
          <p:cNvSpPr>
            <a:spLocks noGrp="1"/>
          </p:cNvSpPr>
          <p:nvPr>
            <p:ph idx="1"/>
          </p:nvPr>
        </p:nvSpPr>
        <p:spPr/>
        <p:txBody>
          <a:bodyPr/>
          <a:lstStyle/>
          <a:p>
            <a:pPr marL="114300" indent="0">
              <a:buNone/>
            </a:pPr>
            <a:r>
              <a:rPr lang="en-US" dirty="0" smtClean="0"/>
              <a:t>Selfish : Altruism :: _________ : __________</a:t>
            </a:r>
          </a:p>
          <a:p>
            <a:pPr marL="114300" indent="0">
              <a:buNone/>
            </a:pPr>
            <a:endParaRPr lang="en-US" dirty="0"/>
          </a:p>
          <a:p>
            <a:pPr marL="114300" indent="0">
              <a:buNone/>
            </a:pPr>
            <a:r>
              <a:rPr lang="en-US" dirty="0" smtClean="0"/>
              <a:t>1) ambiguity </a:t>
            </a:r>
            <a:r>
              <a:rPr lang="en-US" dirty="0"/>
              <a:t>: uncertainty </a:t>
            </a:r>
          </a:p>
          <a:p>
            <a:pPr marL="114300" indent="0">
              <a:buNone/>
            </a:pPr>
            <a:r>
              <a:rPr lang="en-US" dirty="0" smtClean="0"/>
              <a:t>2) </a:t>
            </a:r>
            <a:r>
              <a:rPr lang="en-US" dirty="0"/>
              <a:t>hollow : emptiness </a:t>
            </a:r>
          </a:p>
          <a:p>
            <a:pPr marL="114300" indent="0">
              <a:buNone/>
            </a:pPr>
            <a:r>
              <a:rPr lang="en-US" dirty="0" smtClean="0"/>
              <a:t>3) </a:t>
            </a:r>
            <a:r>
              <a:rPr lang="en-US" dirty="0"/>
              <a:t>insidious : diseases </a:t>
            </a:r>
          </a:p>
          <a:p>
            <a:pPr marL="114300" indent="0">
              <a:buNone/>
            </a:pPr>
            <a:r>
              <a:rPr lang="en-US" dirty="0"/>
              <a:t>4</a:t>
            </a:r>
            <a:r>
              <a:rPr lang="en-US" dirty="0" smtClean="0"/>
              <a:t>) </a:t>
            </a:r>
            <a:r>
              <a:rPr lang="en-US" dirty="0"/>
              <a:t>depraved : morality </a:t>
            </a:r>
          </a:p>
          <a:p>
            <a:endParaRPr lang="en-US" dirty="0"/>
          </a:p>
          <a:p>
            <a:pPr marL="114300" indent="0">
              <a:buNone/>
            </a:pPr>
            <a:r>
              <a:rPr lang="en-US" dirty="0" smtClean="0">
                <a:solidFill>
                  <a:schemeClr val="bg1"/>
                </a:solidFill>
              </a:rPr>
              <a:t>4—Lack</a:t>
            </a:r>
          </a:p>
          <a:p>
            <a:pPr marL="114300" indent="0">
              <a:buNone/>
            </a:pPr>
            <a:r>
              <a:rPr lang="en-US" i="1" dirty="0">
                <a:solidFill>
                  <a:schemeClr val="bg1"/>
                </a:solidFill>
              </a:rPr>
              <a:t>Altruism </a:t>
            </a:r>
            <a:r>
              <a:rPr lang="en-US" dirty="0">
                <a:solidFill>
                  <a:schemeClr val="bg1"/>
                </a:solidFill>
              </a:rPr>
              <a:t>is the quality of caring selflessly for others. Thus, someone who is </a:t>
            </a:r>
            <a:r>
              <a:rPr lang="en-US" i="1" dirty="0">
                <a:solidFill>
                  <a:schemeClr val="bg1"/>
                </a:solidFill>
              </a:rPr>
              <a:t>selfish </a:t>
            </a:r>
            <a:r>
              <a:rPr lang="en-US" dirty="0">
                <a:solidFill>
                  <a:schemeClr val="bg1"/>
                </a:solidFill>
              </a:rPr>
              <a:t>lacks altruism. </a:t>
            </a:r>
            <a:r>
              <a:rPr lang="en-US" i="1" dirty="0">
                <a:solidFill>
                  <a:schemeClr val="bg1"/>
                </a:solidFill>
              </a:rPr>
              <a:t>Depraved </a:t>
            </a:r>
            <a:r>
              <a:rPr lang="en-US" dirty="0">
                <a:solidFill>
                  <a:schemeClr val="bg1"/>
                </a:solidFill>
              </a:rPr>
              <a:t>means immoral or wicked. Thus, someone who is depraved lacks </a:t>
            </a:r>
            <a:r>
              <a:rPr lang="en-US" i="1" dirty="0">
                <a:solidFill>
                  <a:schemeClr val="bg1"/>
                </a:solidFill>
              </a:rPr>
              <a:t>morality</a:t>
            </a:r>
            <a:r>
              <a:rPr lang="en-US" dirty="0">
                <a:solidFill>
                  <a:schemeClr val="bg1"/>
                </a:solidFill>
              </a:rPr>
              <a:t>. </a:t>
            </a:r>
          </a:p>
          <a:p>
            <a:pPr marL="114300" indent="0">
              <a:buNone/>
            </a:pPr>
            <a:endParaRPr lang="en-US" dirty="0"/>
          </a:p>
        </p:txBody>
      </p:sp>
    </p:spTree>
    <p:extLst>
      <p:ext uri="{BB962C8B-B14F-4D97-AF65-F5344CB8AC3E}">
        <p14:creationId xmlns="" xmlns:p14="http://schemas.microsoft.com/office/powerpoint/2010/main" val="169358744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90</a:t>
            </a:r>
            <a:endParaRPr lang="en-US" dirty="0"/>
          </a:p>
        </p:txBody>
      </p:sp>
      <p:sp>
        <p:nvSpPr>
          <p:cNvPr id="3" name="Content Placeholder 2"/>
          <p:cNvSpPr>
            <a:spLocks noGrp="1"/>
          </p:cNvSpPr>
          <p:nvPr>
            <p:ph idx="1"/>
          </p:nvPr>
        </p:nvSpPr>
        <p:spPr/>
        <p:txBody>
          <a:bodyPr/>
          <a:lstStyle/>
          <a:p>
            <a:pPr marL="114300" indent="0">
              <a:buNone/>
            </a:pPr>
            <a:r>
              <a:rPr lang="en-US" dirty="0" smtClean="0"/>
              <a:t>SACROSANCT  is to HOLY as  __________ is __________. </a:t>
            </a:r>
            <a:endParaRPr lang="en-US" dirty="0"/>
          </a:p>
          <a:p>
            <a:pPr marL="114300" indent="0">
              <a:buNone/>
            </a:pPr>
            <a:endParaRPr lang="en-US" dirty="0"/>
          </a:p>
          <a:p>
            <a:pPr marL="114300" indent="0">
              <a:buNone/>
            </a:pPr>
            <a:r>
              <a:rPr lang="en-US" dirty="0" smtClean="0"/>
              <a:t>1) surprising </a:t>
            </a:r>
            <a:r>
              <a:rPr lang="en-US" dirty="0"/>
              <a:t>: remarkable </a:t>
            </a:r>
          </a:p>
          <a:p>
            <a:pPr marL="114300" indent="0">
              <a:buNone/>
            </a:pPr>
            <a:r>
              <a:rPr lang="en-US" dirty="0" smtClean="0"/>
              <a:t>2) skeptical </a:t>
            </a:r>
            <a:r>
              <a:rPr lang="en-US" dirty="0"/>
              <a:t>: gullible </a:t>
            </a:r>
          </a:p>
          <a:p>
            <a:pPr marL="114300" indent="0">
              <a:buNone/>
            </a:pPr>
            <a:r>
              <a:rPr lang="en-US" dirty="0" smtClean="0"/>
              <a:t>3)) </a:t>
            </a:r>
            <a:r>
              <a:rPr lang="en-US" dirty="0"/>
              <a:t>ridiculous : absurd </a:t>
            </a:r>
          </a:p>
          <a:p>
            <a:pPr marL="114300" indent="0">
              <a:buNone/>
            </a:pPr>
            <a:r>
              <a:rPr lang="en-US" dirty="0" smtClean="0"/>
              <a:t>4) </a:t>
            </a:r>
            <a:r>
              <a:rPr lang="en-US" dirty="0"/>
              <a:t>abominable : evil </a:t>
            </a:r>
          </a:p>
          <a:p>
            <a:endParaRPr lang="en-US" dirty="0"/>
          </a:p>
          <a:p>
            <a:pPr marL="114300" indent="0">
              <a:buNone/>
            </a:pPr>
            <a:r>
              <a:rPr lang="en-US" dirty="0" smtClean="0">
                <a:solidFill>
                  <a:schemeClr val="bg1"/>
                </a:solidFill>
              </a:rPr>
              <a:t>4—Characteristic</a:t>
            </a:r>
          </a:p>
          <a:p>
            <a:pPr marL="114300" indent="0">
              <a:buNone/>
            </a:pPr>
            <a:r>
              <a:rPr lang="en-US" dirty="0">
                <a:solidFill>
                  <a:schemeClr val="bg1"/>
                </a:solidFill>
              </a:rPr>
              <a:t>Something that is </a:t>
            </a:r>
            <a:r>
              <a:rPr lang="en-US" i="1" dirty="0">
                <a:solidFill>
                  <a:schemeClr val="bg1"/>
                </a:solidFill>
              </a:rPr>
              <a:t>sacrosanct </a:t>
            </a:r>
            <a:r>
              <a:rPr lang="en-US" dirty="0">
                <a:solidFill>
                  <a:schemeClr val="bg1"/>
                </a:solidFill>
              </a:rPr>
              <a:t>is very </a:t>
            </a:r>
            <a:r>
              <a:rPr lang="en-US" i="1" dirty="0">
                <a:solidFill>
                  <a:schemeClr val="bg1"/>
                </a:solidFill>
              </a:rPr>
              <a:t>holy</a:t>
            </a:r>
            <a:r>
              <a:rPr lang="en-US" dirty="0">
                <a:solidFill>
                  <a:schemeClr val="bg1"/>
                </a:solidFill>
              </a:rPr>
              <a:t>. Something that is </a:t>
            </a:r>
            <a:r>
              <a:rPr lang="en-US" i="1" dirty="0">
                <a:solidFill>
                  <a:schemeClr val="bg1"/>
                </a:solidFill>
              </a:rPr>
              <a:t>abominable </a:t>
            </a:r>
            <a:r>
              <a:rPr lang="en-US" dirty="0">
                <a:solidFill>
                  <a:schemeClr val="bg1"/>
                </a:solidFill>
              </a:rPr>
              <a:t>is very </a:t>
            </a:r>
            <a:r>
              <a:rPr lang="en-US" i="1" dirty="0">
                <a:solidFill>
                  <a:schemeClr val="bg1"/>
                </a:solidFill>
              </a:rPr>
              <a:t>evil</a:t>
            </a:r>
            <a:r>
              <a:rPr lang="en-US" dirty="0">
                <a:solidFill>
                  <a:schemeClr val="bg1"/>
                </a:solidFill>
              </a:rPr>
              <a:t>. </a:t>
            </a:r>
          </a:p>
          <a:p>
            <a:pPr marL="114300" indent="0">
              <a:buNone/>
            </a:pPr>
            <a:endParaRPr lang="en-US" dirty="0"/>
          </a:p>
          <a:p>
            <a:endParaRPr lang="en-US" dirty="0"/>
          </a:p>
        </p:txBody>
      </p:sp>
    </p:spTree>
    <p:extLst>
      <p:ext uri="{BB962C8B-B14F-4D97-AF65-F5344CB8AC3E}">
        <p14:creationId xmlns="" xmlns:p14="http://schemas.microsoft.com/office/powerpoint/2010/main" val="166280137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91</a:t>
            </a:r>
            <a:endParaRPr lang="en-US" dirty="0"/>
          </a:p>
        </p:txBody>
      </p:sp>
      <p:sp>
        <p:nvSpPr>
          <p:cNvPr id="3" name="Content Placeholder 2"/>
          <p:cNvSpPr>
            <a:spLocks noGrp="1"/>
          </p:cNvSpPr>
          <p:nvPr>
            <p:ph idx="1"/>
          </p:nvPr>
        </p:nvSpPr>
        <p:spPr/>
        <p:txBody>
          <a:bodyPr/>
          <a:lstStyle/>
          <a:p>
            <a:pPr marL="114300" indent="0">
              <a:buNone/>
            </a:pPr>
            <a:r>
              <a:rPr lang="en-US" dirty="0" smtClean="0"/>
              <a:t>Loquacious : Quiet :: __________ : __________</a:t>
            </a:r>
          </a:p>
          <a:p>
            <a:pPr marL="114300" indent="0">
              <a:buNone/>
            </a:pPr>
            <a:endParaRPr lang="en-US" dirty="0"/>
          </a:p>
          <a:p>
            <a:pPr marL="114300" indent="0">
              <a:buNone/>
            </a:pPr>
            <a:r>
              <a:rPr lang="en-US" dirty="0" smtClean="0"/>
              <a:t>1) forgiven </a:t>
            </a:r>
            <a:r>
              <a:rPr lang="en-US" dirty="0"/>
              <a:t>: annulled </a:t>
            </a:r>
          </a:p>
          <a:p>
            <a:pPr marL="114300" indent="0">
              <a:buNone/>
            </a:pPr>
            <a:r>
              <a:rPr lang="en-US" dirty="0"/>
              <a:t>2</a:t>
            </a:r>
            <a:r>
              <a:rPr lang="en-US" dirty="0" smtClean="0"/>
              <a:t>) </a:t>
            </a:r>
            <a:r>
              <a:rPr lang="en-US" dirty="0"/>
              <a:t>trivial : crucial </a:t>
            </a:r>
          </a:p>
          <a:p>
            <a:pPr marL="114300" indent="0">
              <a:buNone/>
            </a:pPr>
            <a:r>
              <a:rPr lang="en-US" dirty="0"/>
              <a:t>3</a:t>
            </a:r>
            <a:r>
              <a:rPr lang="en-US" dirty="0" smtClean="0"/>
              <a:t>) </a:t>
            </a:r>
            <a:r>
              <a:rPr lang="en-US" dirty="0"/>
              <a:t>salacious : impure </a:t>
            </a:r>
          </a:p>
          <a:p>
            <a:pPr marL="114300" indent="0">
              <a:buNone/>
            </a:pPr>
            <a:r>
              <a:rPr lang="en-US" dirty="0"/>
              <a:t>4</a:t>
            </a:r>
            <a:r>
              <a:rPr lang="en-US" dirty="0" smtClean="0"/>
              <a:t>) </a:t>
            </a:r>
            <a:r>
              <a:rPr lang="en-US" dirty="0"/>
              <a:t>enduring : ongoing </a:t>
            </a:r>
          </a:p>
          <a:p>
            <a:endParaRPr lang="en-US" dirty="0"/>
          </a:p>
          <a:p>
            <a:pPr marL="114300" indent="0">
              <a:buNone/>
            </a:pPr>
            <a:r>
              <a:rPr lang="en-US" dirty="0" smtClean="0">
                <a:solidFill>
                  <a:schemeClr val="bg1"/>
                </a:solidFill>
              </a:rPr>
              <a:t>2—Definition (Antonym) </a:t>
            </a:r>
          </a:p>
          <a:p>
            <a:pPr marL="114300" indent="0">
              <a:buNone/>
            </a:pPr>
            <a:r>
              <a:rPr lang="en-US" i="1" dirty="0">
                <a:solidFill>
                  <a:schemeClr val="bg1"/>
                </a:solidFill>
              </a:rPr>
              <a:t>Loquacious </a:t>
            </a:r>
            <a:r>
              <a:rPr lang="en-US" dirty="0">
                <a:solidFill>
                  <a:schemeClr val="bg1"/>
                </a:solidFill>
              </a:rPr>
              <a:t>means talkative. Thus, loquacious is the opposite of </a:t>
            </a:r>
            <a:r>
              <a:rPr lang="en-US" i="1" dirty="0">
                <a:solidFill>
                  <a:schemeClr val="bg1"/>
                </a:solidFill>
              </a:rPr>
              <a:t>quiet</a:t>
            </a:r>
            <a:r>
              <a:rPr lang="en-US" dirty="0">
                <a:solidFill>
                  <a:schemeClr val="bg1"/>
                </a:solidFill>
              </a:rPr>
              <a:t>. </a:t>
            </a:r>
            <a:r>
              <a:rPr lang="en-US" i="1" dirty="0">
                <a:solidFill>
                  <a:schemeClr val="bg1"/>
                </a:solidFill>
              </a:rPr>
              <a:t>Trivial </a:t>
            </a:r>
            <a:r>
              <a:rPr lang="en-US" dirty="0">
                <a:solidFill>
                  <a:schemeClr val="bg1"/>
                </a:solidFill>
              </a:rPr>
              <a:t>means unimportant. </a:t>
            </a:r>
            <a:r>
              <a:rPr lang="en-US" i="1" dirty="0">
                <a:solidFill>
                  <a:schemeClr val="bg1"/>
                </a:solidFill>
              </a:rPr>
              <a:t>Crucial </a:t>
            </a:r>
            <a:r>
              <a:rPr lang="en-US" dirty="0">
                <a:solidFill>
                  <a:schemeClr val="bg1"/>
                </a:solidFill>
              </a:rPr>
              <a:t>means very important. Thus, trivial is the opposite of crucial. </a:t>
            </a:r>
          </a:p>
        </p:txBody>
      </p:sp>
    </p:spTree>
    <p:extLst>
      <p:ext uri="{BB962C8B-B14F-4D97-AF65-F5344CB8AC3E}">
        <p14:creationId xmlns="" xmlns:p14="http://schemas.microsoft.com/office/powerpoint/2010/main" val="173459603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92</a:t>
            </a:r>
            <a:endParaRPr lang="en-US" dirty="0"/>
          </a:p>
        </p:txBody>
      </p:sp>
      <p:sp>
        <p:nvSpPr>
          <p:cNvPr id="3" name="Content Placeholder 2"/>
          <p:cNvSpPr>
            <a:spLocks noGrp="1"/>
          </p:cNvSpPr>
          <p:nvPr>
            <p:ph idx="1"/>
          </p:nvPr>
        </p:nvSpPr>
        <p:spPr/>
        <p:txBody>
          <a:bodyPr/>
          <a:lstStyle/>
          <a:p>
            <a:pPr marL="114300" indent="0">
              <a:buNone/>
            </a:pPr>
            <a:r>
              <a:rPr lang="en-US" dirty="0" err="1" smtClean="0"/>
              <a:t>Underqualified</a:t>
            </a:r>
            <a:r>
              <a:rPr lang="en-US" dirty="0" smtClean="0"/>
              <a:t> : Credentials :: _________ : ___________</a:t>
            </a:r>
          </a:p>
          <a:p>
            <a:pPr marL="114300" indent="0">
              <a:buNone/>
            </a:pPr>
            <a:endParaRPr lang="en-US" dirty="0"/>
          </a:p>
          <a:p>
            <a:endParaRPr lang="en-US" dirty="0"/>
          </a:p>
          <a:p>
            <a:pPr marL="114300" indent="0">
              <a:buNone/>
            </a:pPr>
            <a:r>
              <a:rPr lang="en-US" dirty="0"/>
              <a:t>1</a:t>
            </a:r>
            <a:r>
              <a:rPr lang="en-US" dirty="0" smtClean="0"/>
              <a:t>) </a:t>
            </a:r>
            <a:r>
              <a:rPr lang="en-US" dirty="0"/>
              <a:t>tentative : doubt </a:t>
            </a:r>
          </a:p>
          <a:p>
            <a:pPr marL="114300" indent="0">
              <a:buNone/>
            </a:pPr>
            <a:r>
              <a:rPr lang="en-US" dirty="0"/>
              <a:t>2</a:t>
            </a:r>
            <a:r>
              <a:rPr lang="en-US" dirty="0" smtClean="0"/>
              <a:t>) </a:t>
            </a:r>
            <a:r>
              <a:rPr lang="en-US" dirty="0"/>
              <a:t>tenacious : determination </a:t>
            </a:r>
          </a:p>
          <a:p>
            <a:pPr marL="114300" indent="0">
              <a:buNone/>
            </a:pPr>
            <a:r>
              <a:rPr lang="en-US" dirty="0"/>
              <a:t>3</a:t>
            </a:r>
            <a:r>
              <a:rPr lang="en-US" dirty="0" smtClean="0"/>
              <a:t>) </a:t>
            </a:r>
            <a:r>
              <a:rPr lang="en-US" dirty="0"/>
              <a:t>lackluster : enthusiasm </a:t>
            </a:r>
          </a:p>
          <a:p>
            <a:pPr marL="114300" indent="0">
              <a:buNone/>
            </a:pPr>
            <a:r>
              <a:rPr lang="en-US" dirty="0"/>
              <a:t>4</a:t>
            </a:r>
            <a:r>
              <a:rPr lang="en-US" dirty="0" smtClean="0"/>
              <a:t>) </a:t>
            </a:r>
            <a:r>
              <a:rPr lang="en-US" dirty="0"/>
              <a:t>epicurean : appreciation </a:t>
            </a:r>
          </a:p>
          <a:p>
            <a:pPr marL="114300" indent="0">
              <a:buNone/>
            </a:pPr>
            <a:endParaRPr lang="en-US" dirty="0"/>
          </a:p>
          <a:p>
            <a:pPr marL="114300" indent="0">
              <a:buNone/>
            </a:pPr>
            <a:r>
              <a:rPr lang="en-US" dirty="0" smtClean="0">
                <a:solidFill>
                  <a:schemeClr val="bg1"/>
                </a:solidFill>
              </a:rPr>
              <a:t>C—Lack </a:t>
            </a:r>
            <a:r>
              <a:rPr lang="en-US" dirty="0" smtClean="0"/>
              <a:t>  </a:t>
            </a:r>
            <a:endParaRPr lang="en-US" dirty="0"/>
          </a:p>
          <a:p>
            <a:pPr marL="114300" indent="0">
              <a:buNone/>
            </a:pPr>
            <a:endParaRPr lang="en-US" dirty="0"/>
          </a:p>
        </p:txBody>
      </p:sp>
    </p:spTree>
    <p:extLst>
      <p:ext uri="{BB962C8B-B14F-4D97-AF65-F5344CB8AC3E}">
        <p14:creationId xmlns="" xmlns:p14="http://schemas.microsoft.com/office/powerpoint/2010/main" val="268683153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93</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 ANARCHIST </a:t>
            </a:r>
            <a:r>
              <a:rPr lang="en-US" dirty="0"/>
              <a:t>: GOVERNMENT </a:t>
            </a:r>
            <a:r>
              <a:rPr lang="en-US" dirty="0" smtClean="0"/>
              <a:t>:: __________ : ___________</a:t>
            </a:r>
            <a:endParaRPr lang="en-US" dirty="0"/>
          </a:p>
          <a:p>
            <a:pPr marL="114300" indent="0">
              <a:buNone/>
            </a:pPr>
            <a:r>
              <a:rPr lang="en-US" dirty="0" smtClean="0"/>
              <a:t>  </a:t>
            </a:r>
            <a:endParaRPr lang="en-US" dirty="0"/>
          </a:p>
          <a:p>
            <a:pPr marL="114300" indent="0">
              <a:buNone/>
            </a:pPr>
            <a:r>
              <a:rPr lang="en-US" dirty="0" smtClean="0"/>
              <a:t>1) </a:t>
            </a:r>
            <a:r>
              <a:rPr lang="en-US" dirty="0"/>
              <a:t>activist : diversity </a:t>
            </a:r>
          </a:p>
          <a:p>
            <a:pPr marL="114300" indent="0">
              <a:buNone/>
            </a:pPr>
            <a:r>
              <a:rPr lang="en-US" dirty="0" smtClean="0"/>
              <a:t>2) </a:t>
            </a:r>
            <a:r>
              <a:rPr lang="en-US" dirty="0"/>
              <a:t>feminist : men </a:t>
            </a:r>
          </a:p>
          <a:p>
            <a:pPr marL="114300" indent="0">
              <a:buNone/>
            </a:pPr>
            <a:r>
              <a:rPr lang="en-US" dirty="0"/>
              <a:t>3</a:t>
            </a:r>
            <a:r>
              <a:rPr lang="en-US" dirty="0" smtClean="0"/>
              <a:t>) </a:t>
            </a:r>
            <a:r>
              <a:rPr lang="en-US" dirty="0"/>
              <a:t>politician : order </a:t>
            </a:r>
          </a:p>
          <a:p>
            <a:pPr marL="114300" indent="0">
              <a:buNone/>
            </a:pPr>
            <a:r>
              <a:rPr lang="en-US" dirty="0"/>
              <a:t>4</a:t>
            </a:r>
            <a:r>
              <a:rPr lang="en-US" dirty="0" smtClean="0"/>
              <a:t>) </a:t>
            </a:r>
            <a:r>
              <a:rPr lang="en-US" dirty="0"/>
              <a:t>abolitionist : slavery </a:t>
            </a:r>
          </a:p>
          <a:p>
            <a:pPr marL="114300" indent="0">
              <a:buNone/>
            </a:pPr>
            <a:r>
              <a:rPr lang="en-US" dirty="0"/>
              <a:t>5</a:t>
            </a:r>
            <a:r>
              <a:rPr lang="en-US" dirty="0" smtClean="0"/>
              <a:t>) </a:t>
            </a:r>
            <a:r>
              <a:rPr lang="en-US" dirty="0"/>
              <a:t>teetotaler : prohibition </a:t>
            </a:r>
          </a:p>
          <a:p>
            <a:endParaRPr lang="en-US" dirty="0" smtClean="0"/>
          </a:p>
          <a:p>
            <a:pPr marL="114300" indent="0">
              <a:buNone/>
            </a:pPr>
            <a:r>
              <a:rPr lang="en-US" dirty="0" smtClean="0">
                <a:solidFill>
                  <a:schemeClr val="bg1"/>
                </a:solidFill>
              </a:rPr>
              <a:t>4—Characteristic</a:t>
            </a:r>
            <a:endParaRPr lang="en-US" dirty="0">
              <a:solidFill>
                <a:schemeClr val="bg1"/>
              </a:solidFill>
            </a:endParaRPr>
          </a:p>
          <a:p>
            <a:pPr marL="114300" indent="0">
              <a:buNone/>
            </a:pPr>
            <a:r>
              <a:rPr lang="en-US" dirty="0">
                <a:solidFill>
                  <a:schemeClr val="bg1"/>
                </a:solidFill>
              </a:rPr>
              <a:t>A characteristic of an </a:t>
            </a:r>
            <a:r>
              <a:rPr lang="en-US" i="1" dirty="0">
                <a:solidFill>
                  <a:schemeClr val="bg1"/>
                </a:solidFill>
              </a:rPr>
              <a:t>anarchist </a:t>
            </a:r>
            <a:r>
              <a:rPr lang="en-US" dirty="0">
                <a:solidFill>
                  <a:schemeClr val="bg1"/>
                </a:solidFill>
              </a:rPr>
              <a:t>is to oppose </a:t>
            </a:r>
            <a:r>
              <a:rPr lang="en-US" i="1" dirty="0">
                <a:solidFill>
                  <a:schemeClr val="bg1"/>
                </a:solidFill>
              </a:rPr>
              <a:t>government. </a:t>
            </a:r>
            <a:r>
              <a:rPr lang="en-US" dirty="0">
                <a:solidFill>
                  <a:schemeClr val="bg1"/>
                </a:solidFill>
              </a:rPr>
              <a:t>A characteristic of an </a:t>
            </a:r>
            <a:r>
              <a:rPr lang="en-US" i="1" dirty="0">
                <a:solidFill>
                  <a:schemeClr val="bg1"/>
                </a:solidFill>
              </a:rPr>
              <a:t>abolitionist </a:t>
            </a:r>
            <a:r>
              <a:rPr lang="en-US" dirty="0">
                <a:solidFill>
                  <a:schemeClr val="bg1"/>
                </a:solidFill>
              </a:rPr>
              <a:t>is to oppose </a:t>
            </a:r>
            <a:r>
              <a:rPr lang="en-US" i="1" dirty="0">
                <a:solidFill>
                  <a:schemeClr val="bg1"/>
                </a:solidFill>
              </a:rPr>
              <a:t>slavery </a:t>
            </a:r>
            <a:endParaRPr lang="en-US" dirty="0">
              <a:solidFill>
                <a:schemeClr val="bg1"/>
              </a:solidFill>
            </a:endParaRPr>
          </a:p>
          <a:p>
            <a:endParaRPr lang="en-US" dirty="0"/>
          </a:p>
        </p:txBody>
      </p:sp>
    </p:spTree>
    <p:extLst>
      <p:ext uri="{BB962C8B-B14F-4D97-AF65-F5344CB8AC3E}">
        <p14:creationId xmlns="" xmlns:p14="http://schemas.microsoft.com/office/powerpoint/2010/main" val="81658600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94</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PROPAGANDA </a:t>
            </a:r>
            <a:r>
              <a:rPr lang="en-US" dirty="0"/>
              <a:t>: </a:t>
            </a:r>
            <a:r>
              <a:rPr lang="en-US" dirty="0" smtClean="0"/>
              <a:t>OPINION :: __________ : ___________</a:t>
            </a:r>
          </a:p>
          <a:p>
            <a:pPr marL="114300" indent="0">
              <a:buNone/>
            </a:pPr>
            <a:endParaRPr lang="en-US" dirty="0"/>
          </a:p>
          <a:p>
            <a:pPr marL="114300" indent="0">
              <a:buNone/>
            </a:pPr>
            <a:r>
              <a:rPr lang="en-US" dirty="0" smtClean="0"/>
              <a:t>1) </a:t>
            </a:r>
            <a:r>
              <a:rPr lang="en-US" dirty="0"/>
              <a:t>sermon : morality </a:t>
            </a:r>
          </a:p>
          <a:p>
            <a:pPr marL="114300" indent="0">
              <a:buNone/>
            </a:pPr>
            <a:r>
              <a:rPr lang="en-US" dirty="0"/>
              <a:t>2</a:t>
            </a:r>
            <a:r>
              <a:rPr lang="en-US" dirty="0" smtClean="0"/>
              <a:t>) </a:t>
            </a:r>
            <a:r>
              <a:rPr lang="en-US" dirty="0"/>
              <a:t>commercial : economy </a:t>
            </a:r>
          </a:p>
          <a:p>
            <a:pPr marL="114300" indent="0">
              <a:buNone/>
            </a:pPr>
            <a:r>
              <a:rPr lang="en-US" dirty="0"/>
              <a:t>3</a:t>
            </a:r>
            <a:r>
              <a:rPr lang="en-US" dirty="0" smtClean="0"/>
              <a:t>) </a:t>
            </a:r>
            <a:r>
              <a:rPr lang="en-US" dirty="0"/>
              <a:t>battle : violence </a:t>
            </a:r>
          </a:p>
          <a:p>
            <a:pPr marL="114300" indent="0">
              <a:buNone/>
            </a:pPr>
            <a:r>
              <a:rPr lang="en-US" dirty="0"/>
              <a:t>4</a:t>
            </a:r>
            <a:r>
              <a:rPr lang="en-US" dirty="0" smtClean="0"/>
              <a:t>) </a:t>
            </a:r>
            <a:r>
              <a:rPr lang="en-US" dirty="0"/>
              <a:t>diatribe : negativity </a:t>
            </a:r>
          </a:p>
          <a:p>
            <a:pPr marL="114300" indent="0">
              <a:buNone/>
            </a:pPr>
            <a:r>
              <a:rPr lang="en-US" dirty="0"/>
              <a:t>5</a:t>
            </a:r>
            <a:r>
              <a:rPr lang="en-US" dirty="0" smtClean="0"/>
              <a:t>) </a:t>
            </a:r>
            <a:r>
              <a:rPr lang="en-US" dirty="0"/>
              <a:t>eulogy : death </a:t>
            </a:r>
          </a:p>
          <a:p>
            <a:endParaRPr lang="en-US" dirty="0"/>
          </a:p>
          <a:p>
            <a:pPr marL="114300" indent="0">
              <a:buNone/>
            </a:pPr>
            <a:r>
              <a:rPr lang="en-US" dirty="0" smtClean="0">
                <a:solidFill>
                  <a:schemeClr val="bg1"/>
                </a:solidFill>
              </a:rPr>
              <a:t>1—</a:t>
            </a:r>
            <a:r>
              <a:rPr lang="en-US" dirty="0" err="1" smtClean="0">
                <a:solidFill>
                  <a:schemeClr val="bg1"/>
                </a:solidFill>
              </a:rPr>
              <a:t>funct</a:t>
            </a:r>
            <a:endParaRPr lang="en-US" dirty="0" smtClean="0">
              <a:solidFill>
                <a:schemeClr val="bg1"/>
              </a:solidFill>
            </a:endParaRPr>
          </a:p>
          <a:p>
            <a:pPr marL="114300" indent="0">
              <a:buNone/>
            </a:pPr>
            <a:r>
              <a:rPr lang="en-US" sz="1900" dirty="0" err="1" smtClean="0">
                <a:solidFill>
                  <a:schemeClr val="bg1"/>
                </a:solidFill>
              </a:rPr>
              <a:t>i</a:t>
            </a:r>
            <a:r>
              <a:rPr lang="en-US" sz="1900" i="1" dirty="0" err="1">
                <a:solidFill>
                  <a:schemeClr val="bg1"/>
                </a:solidFill>
              </a:rPr>
              <a:t>Propaganda</a:t>
            </a:r>
            <a:r>
              <a:rPr lang="en-US" sz="1900" i="1" dirty="0">
                <a:solidFill>
                  <a:schemeClr val="bg1"/>
                </a:solidFill>
              </a:rPr>
              <a:t> </a:t>
            </a:r>
            <a:r>
              <a:rPr lang="en-US" sz="1900" dirty="0">
                <a:solidFill>
                  <a:schemeClr val="bg1"/>
                </a:solidFill>
              </a:rPr>
              <a:t>is the spread of information intended to influence opinions, beliefs, or conduct. Thus, the function of propaganda is to influence others’ </a:t>
            </a:r>
            <a:r>
              <a:rPr lang="en-US" sz="1900" i="1" dirty="0">
                <a:solidFill>
                  <a:schemeClr val="bg1"/>
                </a:solidFill>
              </a:rPr>
              <a:t>opinion</a:t>
            </a:r>
            <a:r>
              <a:rPr lang="en-US" sz="1900" dirty="0">
                <a:solidFill>
                  <a:schemeClr val="bg1"/>
                </a:solidFill>
              </a:rPr>
              <a:t>. A </a:t>
            </a:r>
            <a:r>
              <a:rPr lang="en-US" sz="1900" i="1" dirty="0">
                <a:solidFill>
                  <a:schemeClr val="bg1"/>
                </a:solidFill>
              </a:rPr>
              <a:t>sermon </a:t>
            </a:r>
            <a:r>
              <a:rPr lang="en-US" sz="1900" dirty="0">
                <a:solidFill>
                  <a:schemeClr val="bg1"/>
                </a:solidFill>
              </a:rPr>
              <a:t>is a religious speech, usually delivered by a member of the clergy. Thus, the function of a sermon is to influence others’ </a:t>
            </a:r>
            <a:r>
              <a:rPr lang="en-US" sz="1900" i="1" dirty="0">
                <a:solidFill>
                  <a:schemeClr val="bg1"/>
                </a:solidFill>
              </a:rPr>
              <a:t>morality</a:t>
            </a:r>
            <a:r>
              <a:rPr lang="en-US" sz="1900" dirty="0">
                <a:solidFill>
                  <a:schemeClr val="bg1"/>
                </a:solidFill>
              </a:rPr>
              <a:t>. </a:t>
            </a:r>
            <a:r>
              <a:rPr lang="en-US" sz="1900" dirty="0" smtClean="0">
                <a:solidFill>
                  <a:schemeClr val="bg1"/>
                </a:solidFill>
              </a:rPr>
              <a:t>o</a:t>
            </a:r>
            <a:endParaRPr lang="en-US" sz="1900" dirty="0">
              <a:solidFill>
                <a:schemeClr val="bg1"/>
              </a:solidFill>
            </a:endParaRPr>
          </a:p>
        </p:txBody>
      </p:sp>
    </p:spTree>
    <p:extLst>
      <p:ext uri="{BB962C8B-B14F-4D97-AF65-F5344CB8AC3E}">
        <p14:creationId xmlns="" xmlns:p14="http://schemas.microsoft.com/office/powerpoint/2010/main" val="203216427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95</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COUCH is to FURNITURE as __________ is to __________.</a:t>
            </a:r>
            <a:endParaRPr lang="en-US" dirty="0"/>
          </a:p>
          <a:p>
            <a:pPr marL="114300" indent="0">
              <a:buNone/>
            </a:pPr>
            <a:r>
              <a:rPr lang="en-US" dirty="0" smtClean="0"/>
              <a:t>  </a:t>
            </a:r>
            <a:endParaRPr lang="en-US" dirty="0"/>
          </a:p>
          <a:p>
            <a:pPr marL="114300" indent="0">
              <a:buNone/>
            </a:pPr>
            <a:r>
              <a:rPr lang="en-US" dirty="0"/>
              <a:t>1</a:t>
            </a:r>
            <a:r>
              <a:rPr lang="en-US" dirty="0" smtClean="0"/>
              <a:t>) </a:t>
            </a:r>
            <a:r>
              <a:rPr lang="en-US" dirty="0"/>
              <a:t>bookcase : encyclopedia </a:t>
            </a:r>
          </a:p>
          <a:p>
            <a:pPr marL="114300" indent="0">
              <a:buNone/>
            </a:pPr>
            <a:r>
              <a:rPr lang="en-US" dirty="0"/>
              <a:t>2</a:t>
            </a:r>
            <a:r>
              <a:rPr lang="en-US" dirty="0" smtClean="0"/>
              <a:t>) </a:t>
            </a:r>
            <a:r>
              <a:rPr lang="en-US" dirty="0"/>
              <a:t>knife : cutlery </a:t>
            </a:r>
          </a:p>
          <a:p>
            <a:pPr marL="114300" indent="0">
              <a:buNone/>
            </a:pPr>
            <a:r>
              <a:rPr lang="en-US" dirty="0"/>
              <a:t>3</a:t>
            </a:r>
            <a:r>
              <a:rPr lang="en-US" dirty="0" smtClean="0"/>
              <a:t>) </a:t>
            </a:r>
            <a:r>
              <a:rPr lang="en-US" dirty="0"/>
              <a:t>bed : canopy </a:t>
            </a:r>
          </a:p>
          <a:p>
            <a:pPr marL="114300" indent="0">
              <a:buNone/>
            </a:pPr>
            <a:r>
              <a:rPr lang="en-US" dirty="0"/>
              <a:t>4</a:t>
            </a:r>
            <a:r>
              <a:rPr lang="en-US" dirty="0" smtClean="0"/>
              <a:t>) </a:t>
            </a:r>
            <a:r>
              <a:rPr lang="en-US" dirty="0"/>
              <a:t>cinema : rental </a:t>
            </a:r>
          </a:p>
          <a:p>
            <a:pPr marL="114300" indent="0">
              <a:buNone/>
            </a:pPr>
            <a:r>
              <a:rPr lang="en-US" dirty="0" smtClean="0"/>
              <a:t>5) </a:t>
            </a:r>
            <a:r>
              <a:rPr lang="en-US" dirty="0"/>
              <a:t>protestor : villain </a:t>
            </a:r>
          </a:p>
          <a:p>
            <a:endParaRPr lang="en-US" dirty="0"/>
          </a:p>
          <a:p>
            <a:pPr marL="114300" indent="0">
              <a:buNone/>
            </a:pPr>
            <a:r>
              <a:rPr lang="en-US" dirty="0" smtClean="0">
                <a:solidFill>
                  <a:schemeClr val="bg1"/>
                </a:solidFill>
              </a:rPr>
              <a:t>2—type/kind</a:t>
            </a:r>
          </a:p>
          <a:p>
            <a:pPr marL="114300" indent="0">
              <a:buNone/>
            </a:pPr>
            <a:r>
              <a:rPr lang="en-US" dirty="0">
                <a:solidFill>
                  <a:schemeClr val="bg1"/>
                </a:solidFill>
              </a:rPr>
              <a:t>A </a:t>
            </a:r>
            <a:r>
              <a:rPr lang="en-US" i="1" dirty="0">
                <a:solidFill>
                  <a:schemeClr val="bg1"/>
                </a:solidFill>
              </a:rPr>
              <a:t>couch </a:t>
            </a:r>
            <a:r>
              <a:rPr lang="en-US" dirty="0">
                <a:solidFill>
                  <a:schemeClr val="bg1"/>
                </a:solidFill>
              </a:rPr>
              <a:t>is a type of </a:t>
            </a:r>
            <a:r>
              <a:rPr lang="en-US" i="1" dirty="0">
                <a:solidFill>
                  <a:schemeClr val="bg1"/>
                </a:solidFill>
              </a:rPr>
              <a:t>furniture. </a:t>
            </a:r>
            <a:r>
              <a:rPr lang="en-US" dirty="0">
                <a:solidFill>
                  <a:schemeClr val="bg1"/>
                </a:solidFill>
              </a:rPr>
              <a:t>A </a:t>
            </a:r>
            <a:r>
              <a:rPr lang="en-US" i="1" dirty="0">
                <a:solidFill>
                  <a:schemeClr val="bg1"/>
                </a:solidFill>
              </a:rPr>
              <a:t>knife </a:t>
            </a:r>
            <a:r>
              <a:rPr lang="en-US" dirty="0">
                <a:solidFill>
                  <a:schemeClr val="bg1"/>
                </a:solidFill>
              </a:rPr>
              <a:t>is a type of </a:t>
            </a:r>
            <a:r>
              <a:rPr lang="en-US" i="1" dirty="0">
                <a:solidFill>
                  <a:schemeClr val="bg1"/>
                </a:solidFill>
              </a:rPr>
              <a:t>cutlery</a:t>
            </a:r>
            <a:r>
              <a:rPr lang="en-US" dirty="0">
                <a:solidFill>
                  <a:schemeClr val="bg1"/>
                </a:solidFill>
              </a:rPr>
              <a:t>. </a:t>
            </a:r>
          </a:p>
        </p:txBody>
      </p:sp>
    </p:spTree>
    <p:extLst>
      <p:ext uri="{BB962C8B-B14F-4D97-AF65-F5344CB8AC3E}">
        <p14:creationId xmlns="" xmlns:p14="http://schemas.microsoft.com/office/powerpoint/2010/main" val="209819205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96</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SURREPTITIOUS </a:t>
            </a:r>
            <a:r>
              <a:rPr lang="en-US" dirty="0"/>
              <a:t>: </a:t>
            </a:r>
            <a:r>
              <a:rPr lang="en-US" dirty="0" smtClean="0"/>
              <a:t>OBVIOUS :: </a:t>
            </a:r>
            <a:r>
              <a:rPr lang="en-US" dirty="0"/>
              <a:t>__________ : __________</a:t>
            </a:r>
            <a:r>
              <a:rPr lang="en-US" dirty="0" smtClean="0"/>
              <a:t> </a:t>
            </a:r>
            <a:endParaRPr lang="en-US" dirty="0"/>
          </a:p>
          <a:p>
            <a:pPr marL="114300" indent="0">
              <a:buNone/>
            </a:pPr>
            <a:endParaRPr lang="en-US" dirty="0"/>
          </a:p>
          <a:p>
            <a:pPr marL="114300" indent="0">
              <a:buNone/>
            </a:pPr>
            <a:r>
              <a:rPr lang="en-US" dirty="0"/>
              <a:t>1</a:t>
            </a:r>
            <a:r>
              <a:rPr lang="en-US" dirty="0" smtClean="0"/>
              <a:t>) </a:t>
            </a:r>
            <a:r>
              <a:rPr lang="en-US" dirty="0"/>
              <a:t>scholarly : professional </a:t>
            </a:r>
          </a:p>
          <a:p>
            <a:pPr marL="114300" indent="0">
              <a:buNone/>
            </a:pPr>
            <a:r>
              <a:rPr lang="en-US" dirty="0"/>
              <a:t>2</a:t>
            </a:r>
            <a:r>
              <a:rPr lang="en-US" dirty="0" smtClean="0"/>
              <a:t>) </a:t>
            </a:r>
            <a:r>
              <a:rPr lang="en-US" dirty="0"/>
              <a:t>harmonious : musical </a:t>
            </a:r>
          </a:p>
          <a:p>
            <a:pPr marL="114300" indent="0">
              <a:buNone/>
            </a:pPr>
            <a:r>
              <a:rPr lang="en-US" dirty="0"/>
              <a:t>3</a:t>
            </a:r>
            <a:r>
              <a:rPr lang="en-US" dirty="0" smtClean="0"/>
              <a:t>) </a:t>
            </a:r>
            <a:r>
              <a:rPr lang="en-US" dirty="0"/>
              <a:t>pacifying : enraging </a:t>
            </a:r>
          </a:p>
          <a:p>
            <a:pPr marL="114300" indent="0">
              <a:buNone/>
            </a:pPr>
            <a:r>
              <a:rPr lang="en-US" dirty="0"/>
              <a:t>4</a:t>
            </a:r>
            <a:r>
              <a:rPr lang="en-US" dirty="0" smtClean="0"/>
              <a:t>) </a:t>
            </a:r>
            <a:r>
              <a:rPr lang="en-US" dirty="0"/>
              <a:t>sponsored : bribed </a:t>
            </a:r>
          </a:p>
          <a:p>
            <a:pPr marL="114300" indent="0">
              <a:buNone/>
            </a:pPr>
            <a:r>
              <a:rPr lang="en-US" dirty="0"/>
              <a:t>5</a:t>
            </a:r>
            <a:r>
              <a:rPr lang="en-US" dirty="0" smtClean="0"/>
              <a:t>) </a:t>
            </a:r>
            <a:r>
              <a:rPr lang="en-US" dirty="0"/>
              <a:t>artistic : masterful </a:t>
            </a:r>
          </a:p>
          <a:p>
            <a:endParaRPr lang="en-US" dirty="0"/>
          </a:p>
          <a:p>
            <a:pPr marL="114300" indent="0">
              <a:buNone/>
            </a:pPr>
            <a:r>
              <a:rPr lang="en-US" sz="1800" dirty="0" smtClean="0">
                <a:solidFill>
                  <a:schemeClr val="bg1"/>
                </a:solidFill>
              </a:rPr>
              <a:t>3—Definitions (Antonyms) </a:t>
            </a:r>
          </a:p>
          <a:p>
            <a:pPr marL="114300" indent="0">
              <a:buNone/>
            </a:pPr>
            <a:r>
              <a:rPr lang="en-US" sz="1800" i="1" dirty="0">
                <a:solidFill>
                  <a:schemeClr val="bg1"/>
                </a:solidFill>
              </a:rPr>
              <a:t>Surreptitious </a:t>
            </a:r>
            <a:r>
              <a:rPr lang="en-US" sz="1800" dirty="0">
                <a:solidFill>
                  <a:schemeClr val="bg1"/>
                </a:solidFill>
              </a:rPr>
              <a:t>means sneaky or stealthy. Thus, surreptitious is the opposite of </a:t>
            </a:r>
            <a:r>
              <a:rPr lang="en-US" sz="1800" i="1" dirty="0">
                <a:solidFill>
                  <a:schemeClr val="bg1"/>
                </a:solidFill>
              </a:rPr>
              <a:t>obvious</a:t>
            </a:r>
            <a:r>
              <a:rPr lang="en-US" sz="1800" dirty="0">
                <a:solidFill>
                  <a:schemeClr val="bg1"/>
                </a:solidFill>
              </a:rPr>
              <a:t>. </a:t>
            </a:r>
            <a:r>
              <a:rPr lang="en-US" sz="1800" i="1" dirty="0">
                <a:solidFill>
                  <a:schemeClr val="bg1"/>
                </a:solidFill>
              </a:rPr>
              <a:t>Pacifying </a:t>
            </a:r>
            <a:r>
              <a:rPr lang="en-US" sz="1800" dirty="0">
                <a:solidFill>
                  <a:schemeClr val="bg1"/>
                </a:solidFill>
              </a:rPr>
              <a:t>means soothing or relaxing. </a:t>
            </a:r>
            <a:r>
              <a:rPr lang="en-US" sz="1800" i="1" dirty="0">
                <a:solidFill>
                  <a:schemeClr val="bg1"/>
                </a:solidFill>
              </a:rPr>
              <a:t>Enraging </a:t>
            </a:r>
            <a:r>
              <a:rPr lang="en-US" sz="1800" dirty="0">
                <a:solidFill>
                  <a:schemeClr val="bg1"/>
                </a:solidFill>
              </a:rPr>
              <a:t>means stirring to anger or rage. Thus, pacifying is the opposite of enraging. </a:t>
            </a:r>
          </a:p>
          <a:p>
            <a:endParaRPr lang="en-US" dirty="0"/>
          </a:p>
        </p:txBody>
      </p:sp>
    </p:spTree>
    <p:extLst>
      <p:ext uri="{BB962C8B-B14F-4D97-AF65-F5344CB8AC3E}">
        <p14:creationId xmlns="" xmlns:p14="http://schemas.microsoft.com/office/powerpoint/2010/main" val="33472689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97</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FINALE </a:t>
            </a:r>
            <a:r>
              <a:rPr lang="en-US" dirty="0"/>
              <a:t>: </a:t>
            </a:r>
            <a:r>
              <a:rPr lang="en-US" dirty="0" smtClean="0"/>
              <a:t>MUSICAL :: </a:t>
            </a:r>
            <a:r>
              <a:rPr lang="en-US" dirty="0"/>
              <a:t>__________ : __________</a:t>
            </a:r>
          </a:p>
          <a:p>
            <a:pPr marL="114300" indent="0">
              <a:buNone/>
            </a:pPr>
            <a:r>
              <a:rPr lang="en-US" dirty="0" smtClean="0"/>
              <a:t>  </a:t>
            </a:r>
            <a:endParaRPr lang="en-US" dirty="0"/>
          </a:p>
          <a:p>
            <a:pPr marL="114300" indent="0">
              <a:buNone/>
            </a:pPr>
            <a:r>
              <a:rPr lang="en-US" dirty="0"/>
              <a:t>1</a:t>
            </a:r>
            <a:r>
              <a:rPr lang="en-US" dirty="0" smtClean="0"/>
              <a:t>) </a:t>
            </a:r>
            <a:r>
              <a:rPr lang="en-US" dirty="0"/>
              <a:t>inning : baseball </a:t>
            </a:r>
          </a:p>
          <a:p>
            <a:pPr marL="114300" indent="0">
              <a:buNone/>
            </a:pPr>
            <a:r>
              <a:rPr lang="en-US" dirty="0"/>
              <a:t>2</a:t>
            </a:r>
            <a:r>
              <a:rPr lang="en-US" dirty="0" smtClean="0"/>
              <a:t>) </a:t>
            </a:r>
            <a:r>
              <a:rPr lang="en-US" dirty="0"/>
              <a:t>stitch : tapestry </a:t>
            </a:r>
          </a:p>
          <a:p>
            <a:pPr marL="114300" indent="0">
              <a:buNone/>
            </a:pPr>
            <a:r>
              <a:rPr lang="en-US" dirty="0"/>
              <a:t>3</a:t>
            </a:r>
            <a:r>
              <a:rPr lang="en-US" dirty="0" smtClean="0"/>
              <a:t>) </a:t>
            </a:r>
            <a:r>
              <a:rPr lang="en-US" dirty="0"/>
              <a:t>mystery : novel </a:t>
            </a:r>
          </a:p>
          <a:p>
            <a:pPr marL="114300" indent="0">
              <a:buNone/>
            </a:pPr>
            <a:r>
              <a:rPr lang="en-US" dirty="0"/>
              <a:t>4</a:t>
            </a:r>
            <a:r>
              <a:rPr lang="en-US" dirty="0" smtClean="0"/>
              <a:t>) </a:t>
            </a:r>
            <a:r>
              <a:rPr lang="en-US" dirty="0"/>
              <a:t>barista : coffee </a:t>
            </a:r>
          </a:p>
          <a:p>
            <a:pPr marL="114300" indent="0">
              <a:buNone/>
            </a:pPr>
            <a:r>
              <a:rPr lang="en-US" dirty="0"/>
              <a:t>5</a:t>
            </a:r>
            <a:r>
              <a:rPr lang="en-US" dirty="0" smtClean="0"/>
              <a:t>) </a:t>
            </a:r>
            <a:r>
              <a:rPr lang="en-US" dirty="0"/>
              <a:t>homestretch : race </a:t>
            </a:r>
          </a:p>
          <a:p>
            <a:pPr marL="114300" indent="0">
              <a:buNone/>
            </a:pPr>
            <a:endParaRPr lang="en-US" dirty="0"/>
          </a:p>
          <a:p>
            <a:pPr marL="114300" indent="0">
              <a:buNone/>
            </a:pPr>
            <a:r>
              <a:rPr lang="en-US" dirty="0" smtClean="0">
                <a:solidFill>
                  <a:schemeClr val="bg1"/>
                </a:solidFill>
              </a:rPr>
              <a:t>5—part to whole</a:t>
            </a:r>
          </a:p>
          <a:p>
            <a:pPr marL="114300" indent="0">
              <a:buNone/>
            </a:pPr>
            <a:r>
              <a:rPr lang="en-US" dirty="0" smtClean="0">
                <a:solidFill>
                  <a:schemeClr val="bg1"/>
                </a:solidFill>
              </a:rPr>
              <a:t> </a:t>
            </a:r>
            <a:r>
              <a:rPr lang="en-US" dirty="0">
                <a:solidFill>
                  <a:schemeClr val="bg1"/>
                </a:solidFill>
              </a:rPr>
              <a:t>The </a:t>
            </a:r>
            <a:r>
              <a:rPr lang="en-US" i="1" dirty="0">
                <a:solidFill>
                  <a:schemeClr val="bg1"/>
                </a:solidFill>
              </a:rPr>
              <a:t>finale </a:t>
            </a:r>
            <a:r>
              <a:rPr lang="en-US" dirty="0">
                <a:solidFill>
                  <a:schemeClr val="bg1"/>
                </a:solidFill>
              </a:rPr>
              <a:t>is the final part of a </a:t>
            </a:r>
            <a:r>
              <a:rPr lang="en-US" i="1" dirty="0">
                <a:solidFill>
                  <a:schemeClr val="bg1"/>
                </a:solidFill>
              </a:rPr>
              <a:t>musical. </a:t>
            </a:r>
            <a:r>
              <a:rPr lang="en-US" dirty="0">
                <a:solidFill>
                  <a:schemeClr val="bg1"/>
                </a:solidFill>
              </a:rPr>
              <a:t>The </a:t>
            </a:r>
            <a:r>
              <a:rPr lang="en-US" i="1" dirty="0">
                <a:solidFill>
                  <a:schemeClr val="bg1"/>
                </a:solidFill>
              </a:rPr>
              <a:t>homestretch </a:t>
            </a:r>
            <a:r>
              <a:rPr lang="en-US" dirty="0">
                <a:solidFill>
                  <a:schemeClr val="bg1"/>
                </a:solidFill>
              </a:rPr>
              <a:t>is the final part of a </a:t>
            </a:r>
            <a:r>
              <a:rPr lang="en-US" i="1" dirty="0">
                <a:solidFill>
                  <a:schemeClr val="bg1"/>
                </a:solidFill>
              </a:rPr>
              <a:t>race</a:t>
            </a:r>
            <a:r>
              <a:rPr lang="en-US" dirty="0">
                <a:solidFill>
                  <a:schemeClr val="bg1"/>
                </a:solidFill>
              </a:rPr>
              <a:t>. </a:t>
            </a:r>
          </a:p>
          <a:p>
            <a:pPr marL="114300" indent="0">
              <a:buNone/>
            </a:pPr>
            <a:endParaRPr lang="en-US" dirty="0"/>
          </a:p>
        </p:txBody>
      </p:sp>
    </p:spTree>
    <p:extLst>
      <p:ext uri="{BB962C8B-B14F-4D97-AF65-F5344CB8AC3E}">
        <p14:creationId xmlns="" xmlns:p14="http://schemas.microsoft.com/office/powerpoint/2010/main" val="42208360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26348</TotalTime>
  <Words>9172</Words>
  <Application>Microsoft Office PowerPoint</Application>
  <PresentationFormat>On-screen Show (4:3)</PresentationFormat>
  <Paragraphs>1865</Paragraphs>
  <Slides>177</Slides>
  <Notes>0</Notes>
  <HiddenSlides>0</HiddenSlides>
  <MMClips>0</MMClips>
  <ScaleCrop>false</ScaleCrop>
  <HeadingPairs>
    <vt:vector size="4" baseType="variant">
      <vt:variant>
        <vt:lpstr>Theme</vt:lpstr>
      </vt:variant>
      <vt:variant>
        <vt:i4>1</vt:i4>
      </vt:variant>
      <vt:variant>
        <vt:lpstr>Slide Titles</vt:lpstr>
      </vt:variant>
      <vt:variant>
        <vt:i4>177</vt:i4>
      </vt:variant>
    </vt:vector>
  </HeadingPairs>
  <TitlesOfParts>
    <vt:vector size="178" baseType="lpstr">
      <vt:lpstr>Adjacency</vt:lpstr>
      <vt:lpstr>Analogy of the Day</vt:lpstr>
      <vt:lpstr>TYPES OF ANALOGIES</vt:lpstr>
      <vt:lpstr>DAY 1</vt:lpstr>
      <vt:lpstr>DAY 2</vt:lpstr>
      <vt:lpstr>DAY 3</vt:lpstr>
      <vt:lpstr>DAY 4</vt:lpstr>
      <vt:lpstr>DAY 5</vt:lpstr>
      <vt:lpstr>DAY 6</vt:lpstr>
      <vt:lpstr>DAY 7</vt:lpstr>
      <vt:lpstr>DAY 8</vt:lpstr>
      <vt:lpstr>DAY 9</vt:lpstr>
      <vt:lpstr>DAY 10</vt:lpstr>
      <vt:lpstr>DAY 11</vt:lpstr>
      <vt:lpstr>DAY 12</vt:lpstr>
      <vt:lpstr>Day 13</vt:lpstr>
      <vt:lpstr>DAY 14</vt:lpstr>
      <vt:lpstr>DAY 15</vt:lpstr>
      <vt:lpstr>DAY 16</vt:lpstr>
      <vt:lpstr>DAY 17</vt:lpstr>
      <vt:lpstr>DAY 18</vt:lpstr>
      <vt:lpstr>DAY 19</vt:lpstr>
      <vt:lpstr>DAY 20</vt:lpstr>
      <vt:lpstr>DAY 21</vt:lpstr>
      <vt:lpstr>DAY 22</vt:lpstr>
      <vt:lpstr>DAY 23</vt:lpstr>
      <vt:lpstr>DAY 24</vt:lpstr>
      <vt:lpstr>DAY 25</vt:lpstr>
      <vt:lpstr>DAY 26</vt:lpstr>
      <vt:lpstr>DAY 27</vt:lpstr>
      <vt:lpstr>DAY 28</vt:lpstr>
      <vt:lpstr>DAY 29</vt:lpstr>
      <vt:lpstr>DAY 30</vt:lpstr>
      <vt:lpstr>DAY 31</vt:lpstr>
      <vt:lpstr>DAY 32</vt:lpstr>
      <vt:lpstr>DAY 33</vt:lpstr>
      <vt:lpstr>Day 34</vt:lpstr>
      <vt:lpstr>Day 35</vt:lpstr>
      <vt:lpstr>Day 36</vt:lpstr>
      <vt:lpstr>Day 37</vt:lpstr>
      <vt:lpstr>Day 38</vt:lpstr>
      <vt:lpstr>Day 39</vt:lpstr>
      <vt:lpstr>Day 40</vt:lpstr>
      <vt:lpstr>Day 41</vt:lpstr>
      <vt:lpstr>Day 42</vt:lpstr>
      <vt:lpstr>DAY 43</vt:lpstr>
      <vt:lpstr>DAY 44</vt:lpstr>
      <vt:lpstr>DAY 45</vt:lpstr>
      <vt:lpstr>Day 46</vt:lpstr>
      <vt:lpstr>Day 47</vt:lpstr>
      <vt:lpstr>Day 48</vt:lpstr>
      <vt:lpstr>Day 49</vt:lpstr>
      <vt:lpstr>Day 50</vt:lpstr>
      <vt:lpstr>DAY 51</vt:lpstr>
      <vt:lpstr>DAY 52</vt:lpstr>
      <vt:lpstr>DAY 53</vt:lpstr>
      <vt:lpstr>DAY 54</vt:lpstr>
      <vt:lpstr>DAY 55</vt:lpstr>
      <vt:lpstr>DAY 56</vt:lpstr>
      <vt:lpstr>DAY 57</vt:lpstr>
      <vt:lpstr>DAY 58</vt:lpstr>
      <vt:lpstr>DAY 59</vt:lpstr>
      <vt:lpstr>DAY 60</vt:lpstr>
      <vt:lpstr>DAY 61</vt:lpstr>
      <vt:lpstr>DAY 62</vt:lpstr>
      <vt:lpstr>DAY 63</vt:lpstr>
      <vt:lpstr>DAY 64</vt:lpstr>
      <vt:lpstr>DAY 65</vt:lpstr>
      <vt:lpstr>DAY 66</vt:lpstr>
      <vt:lpstr>DAY 67</vt:lpstr>
      <vt:lpstr>DAY 68</vt:lpstr>
      <vt:lpstr>DAY 69</vt:lpstr>
      <vt:lpstr>DAY 70</vt:lpstr>
      <vt:lpstr>DAY 71</vt:lpstr>
      <vt:lpstr>DAY 72</vt:lpstr>
      <vt:lpstr>DAY 73</vt:lpstr>
      <vt:lpstr>DAY 74</vt:lpstr>
      <vt:lpstr>DAY 75</vt:lpstr>
      <vt:lpstr>DAY 76</vt:lpstr>
      <vt:lpstr>DAY 77</vt:lpstr>
      <vt:lpstr>DAY 78</vt:lpstr>
      <vt:lpstr>DAY 79</vt:lpstr>
      <vt:lpstr>DAY 80</vt:lpstr>
      <vt:lpstr>DAY 81</vt:lpstr>
      <vt:lpstr>DAY 82</vt:lpstr>
      <vt:lpstr>DAY 83</vt:lpstr>
      <vt:lpstr>DAY 84</vt:lpstr>
      <vt:lpstr>DAY 85</vt:lpstr>
      <vt:lpstr>DAY 86</vt:lpstr>
      <vt:lpstr>DAY 87</vt:lpstr>
      <vt:lpstr>DAY 88</vt:lpstr>
      <vt:lpstr>DAY 89</vt:lpstr>
      <vt:lpstr>DAY 90</vt:lpstr>
      <vt:lpstr>DAY 91</vt:lpstr>
      <vt:lpstr>DAY 92</vt:lpstr>
      <vt:lpstr>DAY 93</vt:lpstr>
      <vt:lpstr>DAY 94</vt:lpstr>
      <vt:lpstr>DAY 95</vt:lpstr>
      <vt:lpstr>DAY 96</vt:lpstr>
      <vt:lpstr>DAY 97</vt:lpstr>
      <vt:lpstr>DAY 98</vt:lpstr>
      <vt:lpstr>DAY 99</vt:lpstr>
      <vt:lpstr>DAY 100</vt:lpstr>
      <vt:lpstr>DAY 101</vt:lpstr>
      <vt:lpstr>DAY 102</vt:lpstr>
      <vt:lpstr>DAY 103</vt:lpstr>
      <vt:lpstr>DAY 104</vt:lpstr>
      <vt:lpstr>DAY 105</vt:lpstr>
      <vt:lpstr>DAY 106</vt:lpstr>
      <vt:lpstr>DAY 107</vt:lpstr>
      <vt:lpstr>DAY 108</vt:lpstr>
      <vt:lpstr>DAY 109</vt:lpstr>
      <vt:lpstr>DAY 110</vt:lpstr>
      <vt:lpstr>DAY 111</vt:lpstr>
      <vt:lpstr>DAY 112</vt:lpstr>
      <vt:lpstr>DAY 113</vt:lpstr>
      <vt:lpstr>DAY 114</vt:lpstr>
      <vt:lpstr>DAY 115</vt:lpstr>
      <vt:lpstr>DAY 116</vt:lpstr>
      <vt:lpstr>DAY 117</vt:lpstr>
      <vt:lpstr>DAY 118</vt:lpstr>
      <vt:lpstr>DAY 119</vt:lpstr>
      <vt:lpstr>DAY 120</vt:lpstr>
      <vt:lpstr>DAY 121</vt:lpstr>
      <vt:lpstr>DAY 122</vt:lpstr>
      <vt:lpstr>DAY 123</vt:lpstr>
      <vt:lpstr>DAY 124</vt:lpstr>
      <vt:lpstr>DAY 125</vt:lpstr>
      <vt:lpstr>DAY 126</vt:lpstr>
      <vt:lpstr>DAY 127</vt:lpstr>
      <vt:lpstr>DAY 128</vt:lpstr>
      <vt:lpstr>DAY 129</vt:lpstr>
      <vt:lpstr>DAY 130</vt:lpstr>
      <vt:lpstr>DAY 131</vt:lpstr>
      <vt:lpstr>DAY 132</vt:lpstr>
      <vt:lpstr>DAY 133</vt:lpstr>
      <vt:lpstr>DAY 134</vt:lpstr>
      <vt:lpstr>DAY 135</vt:lpstr>
      <vt:lpstr>DAY 136</vt:lpstr>
      <vt:lpstr>DAY 137</vt:lpstr>
      <vt:lpstr>DAY 138</vt:lpstr>
      <vt:lpstr>DAY 139</vt:lpstr>
      <vt:lpstr>DAY 140</vt:lpstr>
      <vt:lpstr>DAY 141 </vt:lpstr>
      <vt:lpstr>DAY 142</vt:lpstr>
      <vt:lpstr>DAY 143</vt:lpstr>
      <vt:lpstr>DAY 144</vt:lpstr>
      <vt:lpstr>DAY 145</vt:lpstr>
      <vt:lpstr>DAY 146</vt:lpstr>
      <vt:lpstr>DAY 147</vt:lpstr>
      <vt:lpstr>DAY 148</vt:lpstr>
      <vt:lpstr>DAY 149</vt:lpstr>
      <vt:lpstr>DAY 150</vt:lpstr>
      <vt:lpstr>DAY 151</vt:lpstr>
      <vt:lpstr>DAY 152</vt:lpstr>
      <vt:lpstr>DAY 153</vt:lpstr>
      <vt:lpstr>DAY 154</vt:lpstr>
      <vt:lpstr>DAY 155</vt:lpstr>
      <vt:lpstr>DAY 156</vt:lpstr>
      <vt:lpstr>DAY 157</vt:lpstr>
      <vt:lpstr>DAY 158</vt:lpstr>
      <vt:lpstr>DAY 159</vt:lpstr>
      <vt:lpstr>DAY 160</vt:lpstr>
      <vt:lpstr>DAY 161</vt:lpstr>
      <vt:lpstr>DAY 162</vt:lpstr>
      <vt:lpstr>DAY 163    </vt:lpstr>
      <vt:lpstr>DAY 164</vt:lpstr>
      <vt:lpstr>DAY 165</vt:lpstr>
      <vt:lpstr>DAY 166</vt:lpstr>
      <vt:lpstr>DAY 167</vt:lpstr>
      <vt:lpstr>DAY 168</vt:lpstr>
      <vt:lpstr>DAY 169</vt:lpstr>
      <vt:lpstr>DAY 170</vt:lpstr>
      <vt:lpstr>DAY 171</vt:lpstr>
      <vt:lpstr>DAY 172</vt:lpstr>
      <vt:lpstr>DAY 173</vt:lpstr>
      <vt:lpstr>DAY 174</vt:lpstr>
      <vt:lpstr>DAY 175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Analogies</dc:title>
  <dc:creator>Scott Morrison</dc:creator>
  <cp:lastModifiedBy>morrisco</cp:lastModifiedBy>
  <cp:revision>145</cp:revision>
  <dcterms:created xsi:type="dcterms:W3CDTF">2014-04-12T03:18:56Z</dcterms:created>
  <dcterms:modified xsi:type="dcterms:W3CDTF">2015-02-16T20:41:52Z</dcterms:modified>
</cp:coreProperties>
</file>